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3"/>
    <p:sldId id="257" r:id="rId44"/>
    <p:sldId id="258" r:id="rId45"/>
    <p:sldId id="259" r:id="rId46"/>
    <p:sldId id="260" r:id="rId47"/>
    <p:sldId id="261" r:id="rId48"/>
    <p:sldId id="262" r:id="rId49"/>
    <p:sldId id="263" r:id="rId50"/>
    <p:sldId id="264" r:id="rId51"/>
    <p:sldId id="265" r:id="rId52"/>
    <p:sldId id="266" r:id="rId53"/>
    <p:sldId id="267" r:id="rId54"/>
    <p:sldId id="268" r:id="rId55"/>
    <p:sldId id="269" r:id="rId56"/>
    <p:sldId id="270" r:id="rId57"/>
    <p:sldId id="271" r:id="rId58"/>
    <p:sldId id="272" r:id="rId59"/>
    <p:sldId id="273" r:id="rId60"/>
    <p:sldId id="274" r:id="rId6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Black Ops One" charset="1" panose="02000000000000000000"/>
      <p:regular r:id="rId10"/>
    </p:embeddedFont>
    <p:embeddedFont>
      <p:font typeface="League Spartan" charset="1" panose="00000800000000000000"/>
      <p:regular r:id="rId11"/>
    </p:embeddedFont>
    <p:embeddedFont>
      <p:font typeface="Roboto" charset="1" panose="02000000000000000000"/>
      <p:regular r:id="rId12"/>
    </p:embeddedFont>
    <p:embeddedFont>
      <p:font typeface="Roboto Bold" charset="1" panose="02000000000000000000"/>
      <p:regular r:id="rId13"/>
    </p:embeddedFont>
    <p:embeddedFont>
      <p:font typeface="Roboto Italics" charset="1" panose="02000000000000000000"/>
      <p:regular r:id="rId14"/>
    </p:embeddedFont>
    <p:embeddedFont>
      <p:font typeface="Roboto Bold Italics" charset="1" panose="02000000000000000000"/>
      <p:regular r:id="rId15"/>
    </p:embeddedFont>
    <p:embeddedFont>
      <p:font typeface="Open Sans" charset="1" panose="020B0606030504020204"/>
      <p:regular r:id="rId16"/>
    </p:embeddedFont>
    <p:embeddedFont>
      <p:font typeface="Open Sans Bold" charset="1" panose="020B0806030504020204"/>
      <p:regular r:id="rId17"/>
    </p:embeddedFont>
    <p:embeddedFont>
      <p:font typeface="Open Sans Italics" charset="1" panose="020B0606030504020204"/>
      <p:regular r:id="rId18"/>
    </p:embeddedFont>
    <p:embeddedFont>
      <p:font typeface="Open Sans Bold Italics" charset="1" panose="020B0806030504020204"/>
      <p:regular r:id="rId19"/>
    </p:embeddedFont>
    <p:embeddedFont>
      <p:font typeface="Inter" charset="1" panose="020B0502030000000004"/>
      <p:regular r:id="rId20"/>
    </p:embeddedFont>
    <p:embeddedFont>
      <p:font typeface="Inter Bold" charset="1" panose="020B0802030000000004"/>
      <p:regular r:id="rId21"/>
    </p:embeddedFont>
    <p:embeddedFont>
      <p:font typeface="Inter Italics" charset="1" panose="020B0502030000000004"/>
      <p:regular r:id="rId22"/>
    </p:embeddedFont>
    <p:embeddedFont>
      <p:font typeface="Inter Bold Italics" charset="1" panose="020B0802030000000004"/>
      <p:regular r:id="rId23"/>
    </p:embeddedFont>
    <p:embeddedFont>
      <p:font typeface="Open Sans Bold" charset="1" panose="00000000000000000000"/>
      <p:regular r:id="rId24"/>
    </p:embeddedFont>
    <p:embeddedFont>
      <p:font typeface="Open Sans Bold Bold" charset="1" panose="00000000000000000000"/>
      <p:regular r:id="rId25"/>
    </p:embeddedFont>
    <p:embeddedFont>
      <p:font typeface="Open Sans Bold Italics" charset="1" panose="00000000000000000000"/>
      <p:regular r:id="rId26"/>
    </p:embeddedFont>
    <p:embeddedFont>
      <p:font typeface="Open Sans Bold Bold Italics" charset="1" panose="00000000000000000000"/>
      <p:regular r:id="rId27"/>
    </p:embeddedFont>
    <p:embeddedFont>
      <p:font typeface="Poppins ExtraBold" charset="1" panose="00000900000000000000"/>
      <p:regular r:id="rId28"/>
    </p:embeddedFont>
    <p:embeddedFont>
      <p:font typeface="Poppins ExtraBold Bold" charset="1" panose="00000A00000000000000"/>
      <p:regular r:id="rId29"/>
    </p:embeddedFont>
    <p:embeddedFont>
      <p:font typeface="Poppins ExtraBold Italics" charset="1" panose="00000900000000000000"/>
      <p:regular r:id="rId30"/>
    </p:embeddedFont>
    <p:embeddedFont>
      <p:font typeface="Poppins ExtraBold Bold Italics" charset="1" panose="00000A00000000000000"/>
      <p:regular r:id="rId31"/>
    </p:embeddedFont>
    <p:embeddedFont>
      <p:font typeface="Poppins" charset="1" panose="00000500000000000000"/>
      <p:regular r:id="rId32"/>
    </p:embeddedFont>
    <p:embeddedFont>
      <p:font typeface="Poppins Bold" charset="1" panose="00000800000000000000"/>
      <p:regular r:id="rId33"/>
    </p:embeddedFont>
    <p:embeddedFont>
      <p:font typeface="Poppins Italics" charset="1" panose="00000500000000000000"/>
      <p:regular r:id="rId34"/>
    </p:embeddedFont>
    <p:embeddedFont>
      <p:font typeface="Poppins Bold Italics" charset="1" panose="00000800000000000000"/>
      <p:regular r:id="rId35"/>
    </p:embeddedFont>
    <p:embeddedFont>
      <p:font typeface="Barabara" charset="1" panose="00000000000000000000"/>
      <p:regular r:id="rId36"/>
    </p:embeddedFont>
    <p:embeddedFont>
      <p:font typeface="Neue Machina Light" charset="1" panose="00000400000000000000"/>
      <p:regular r:id="rId37"/>
    </p:embeddedFont>
    <p:embeddedFont>
      <p:font typeface="Garet Book" charset="1" panose="00000000000000000000"/>
      <p:regular r:id="rId38"/>
    </p:embeddedFont>
    <p:embeddedFont>
      <p:font typeface="Canva Sans" charset="1" panose="020B0503030501040103"/>
      <p:regular r:id="rId39"/>
    </p:embeddedFont>
    <p:embeddedFont>
      <p:font typeface="Canva Sans Bold" charset="1" panose="020B0803030501040103"/>
      <p:regular r:id="rId40"/>
    </p:embeddedFont>
    <p:embeddedFont>
      <p:font typeface="Canva Sans Italics" charset="1" panose="020B0503030501040103"/>
      <p:regular r:id="rId41"/>
    </p:embeddedFont>
    <p:embeddedFont>
      <p:font typeface="Canva Sans Bold Italics" charset="1" panose="020B0803030501040103"/>
      <p:regular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slides/slide1.xml" Type="http://schemas.openxmlformats.org/officeDocument/2006/relationships/slide"/><Relationship Id="rId44" Target="slides/slide2.xml" Type="http://schemas.openxmlformats.org/officeDocument/2006/relationships/slide"/><Relationship Id="rId45" Target="slides/slide3.xml" Type="http://schemas.openxmlformats.org/officeDocument/2006/relationships/slide"/><Relationship Id="rId46" Target="slides/slide4.xml" Type="http://schemas.openxmlformats.org/officeDocument/2006/relationships/slide"/><Relationship Id="rId47" Target="slides/slide5.xml" Type="http://schemas.openxmlformats.org/officeDocument/2006/relationships/slide"/><Relationship Id="rId48" Target="slides/slide6.xml" Type="http://schemas.openxmlformats.org/officeDocument/2006/relationships/slide"/><Relationship Id="rId49" Target="slides/slide7.xml" Type="http://schemas.openxmlformats.org/officeDocument/2006/relationships/slide"/><Relationship Id="rId5" Target="tableStyles.xml" Type="http://schemas.openxmlformats.org/officeDocument/2006/relationships/tableStyles"/><Relationship Id="rId50" Target="slides/slide8.xml" Type="http://schemas.openxmlformats.org/officeDocument/2006/relationships/slide"/><Relationship Id="rId51" Target="slides/slide9.xml" Type="http://schemas.openxmlformats.org/officeDocument/2006/relationships/slide"/><Relationship Id="rId52" Target="slides/slide10.xml" Type="http://schemas.openxmlformats.org/officeDocument/2006/relationships/slide"/><Relationship Id="rId53" Target="slides/slide11.xml" Type="http://schemas.openxmlformats.org/officeDocument/2006/relationships/slide"/><Relationship Id="rId54" Target="slides/slide12.xml" Type="http://schemas.openxmlformats.org/officeDocument/2006/relationships/slide"/><Relationship Id="rId55" Target="slides/slide13.xml" Type="http://schemas.openxmlformats.org/officeDocument/2006/relationships/slide"/><Relationship Id="rId56" Target="slides/slide14.xml" Type="http://schemas.openxmlformats.org/officeDocument/2006/relationships/slide"/><Relationship Id="rId57" Target="slides/slide15.xml" Type="http://schemas.openxmlformats.org/officeDocument/2006/relationships/slide"/><Relationship Id="rId58" Target="slides/slide16.xml" Type="http://schemas.openxmlformats.org/officeDocument/2006/relationships/slide"/><Relationship Id="rId59" Target="slides/slide17.xml" Type="http://schemas.openxmlformats.org/officeDocument/2006/relationships/slide"/><Relationship Id="rId6" Target="fonts/font6.fntdata" Type="http://schemas.openxmlformats.org/officeDocument/2006/relationships/font"/><Relationship Id="rId60" Target="slides/slide18.xml" Type="http://schemas.openxmlformats.org/officeDocument/2006/relationships/slide"/><Relationship Id="rId61" Target="slides/slide19.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FTJC_8z5Y.mp4>
</file>

<file path=ppt/media/image1.jpeg>
</file>

<file path=ppt/media/image10.png>
</file>

<file path=ppt/media/image11.svg>
</file>

<file path=ppt/media/image12.png>
</file>

<file path=ppt/media/image13.png>
</file>

<file path=ppt/media/image14.png>
</file>

<file path=ppt/media/image15.svg>
</file>

<file path=ppt/media/image16.png>
</file>

<file path=ppt/media/image17.svg>
</file>

<file path=ppt/media/image18.jpe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svg>
</file>

<file path=ppt/media/image27.jpeg>
</file>

<file path=ppt/media/image28.png>
</file>

<file path=ppt/media/image29.svg>
</file>

<file path=ppt/media/image3.svg>
</file>

<file path=ppt/media/image30.jpeg>
</file>

<file path=ppt/media/image31.jpeg>
</file>

<file path=ppt/media/image4.png>
</file>

<file path=ppt/media/image5.svg>
</file>

<file path=ppt/media/image6.png>
</file>

<file path=ppt/media/image7.jpe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10.png" Type="http://schemas.openxmlformats.org/officeDocument/2006/relationships/image"/><Relationship Id="rId11" Target="../media/image11.svg" Type="http://schemas.openxmlformats.org/officeDocument/2006/relationships/image"/><Relationship Id="rId2" Target="../media/image19.png" Type="http://schemas.openxmlformats.org/officeDocument/2006/relationships/image"/><Relationship Id="rId3" Target="https://en.wikipedia.org/wiki/Wi-Fi" TargetMode="External" Type="http://schemas.openxmlformats.org/officeDocument/2006/relationships/hyperlink"/><Relationship Id="rId4" Target="https://en.wikipedia.org/wiki/TCP/IP_stack" TargetMode="External" Type="http://schemas.openxmlformats.org/officeDocument/2006/relationships/hyperlink"/><Relationship Id="rId5" Target="https://en.wikipedia.org/wiki/Microcontroller" TargetMode="External" Type="http://schemas.openxmlformats.org/officeDocument/2006/relationships/hyperlink"/><Relationship Id="rId6" Target="../media/image2.png" Type="http://schemas.openxmlformats.org/officeDocument/2006/relationships/image"/><Relationship Id="rId7" Target="../media/image3.svg" Type="http://schemas.openxmlformats.org/officeDocument/2006/relationships/image"/><Relationship Id="rId8" Target="../media/image4.png" Type="http://schemas.openxmlformats.org/officeDocument/2006/relationships/image"/><Relationship Id="rId9" Target="../media/image5.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20.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21.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2.png" Type="http://schemas.openxmlformats.org/officeDocument/2006/relationships/image"/><Relationship Id="rId7" Target="../media/image23.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jpeg" Type="http://schemas.openxmlformats.org/officeDocument/2006/relationships/image"/><Relationship Id="rId3" Target="../media/VAFTJC_8z5Y.mp4" Type="http://schemas.openxmlformats.org/officeDocument/2006/relationships/video"/><Relationship Id="rId4" Target="../media/VAFTJC_8z5Y.mp4" Type="http://schemas.microsoft.com/office/2007/relationships/media"/></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25.png" Type="http://schemas.openxmlformats.org/officeDocument/2006/relationships/image"/><Relationship Id="rId7" Target="../media/image26.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7.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28.png" Type="http://schemas.openxmlformats.org/officeDocument/2006/relationships/image"/><Relationship Id="rId6" Target="../media/image29.svg" Type="http://schemas.openxmlformats.org/officeDocument/2006/relationships/image"/><Relationship Id="rId7" Target="../media/image2.png" Type="http://schemas.openxmlformats.org/officeDocument/2006/relationships/image"/><Relationship Id="rId8" Target="../media/image3.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30.jpe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30.jpe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pn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3.pn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 Id="rId6" Target="../media/image1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6282490" y="-190391"/>
            <a:ext cx="6005233" cy="6005233"/>
          </a:xfrm>
          <a:prstGeom prst="rect">
            <a:avLst/>
          </a:prstGeom>
        </p:spPr>
      </p:pic>
      <p:grpSp>
        <p:nvGrpSpPr>
          <p:cNvPr name="Group 4" id="4"/>
          <p:cNvGrpSpPr/>
          <p:nvPr/>
        </p:nvGrpSpPr>
        <p:grpSpPr>
          <a:xfrm rot="0">
            <a:off x="2683769" y="1386985"/>
            <a:ext cx="17461745" cy="9449604"/>
            <a:chOff x="0" y="0"/>
            <a:chExt cx="5906812" cy="3196533"/>
          </a:xfrm>
        </p:grpSpPr>
        <p:sp>
          <p:nvSpPr>
            <p:cNvPr name="Freeform 5" id="5"/>
            <p:cNvSpPr/>
            <p:nvPr/>
          </p:nvSpPr>
          <p:spPr>
            <a:xfrm>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TextBox 6" id="6"/>
          <p:cNvSpPr txBox="true"/>
          <p:nvPr/>
        </p:nvSpPr>
        <p:spPr>
          <a:xfrm rot="0">
            <a:off x="14509156" y="8939786"/>
            <a:ext cx="3991825" cy="1038676"/>
          </a:xfrm>
          <a:prstGeom prst="rect">
            <a:avLst/>
          </a:prstGeom>
        </p:spPr>
        <p:txBody>
          <a:bodyPr anchor="t" rtlCol="false" tIns="0" lIns="0" bIns="0" rIns="0">
            <a:spAutoFit/>
          </a:bodyPr>
          <a:lstStyle/>
          <a:p>
            <a:pPr>
              <a:lnSpc>
                <a:spcPts val="4269"/>
              </a:lnSpc>
            </a:pPr>
            <a:r>
              <a:rPr lang="en-US" sz="3049">
                <a:solidFill>
                  <a:srgbClr val="FFFFFF"/>
                </a:solidFill>
                <a:latin typeface="Barabara"/>
              </a:rPr>
              <a:t>GOKUL DAS K</a:t>
            </a:r>
          </a:p>
          <a:p>
            <a:pPr>
              <a:lnSpc>
                <a:spcPts val="4269"/>
              </a:lnSpc>
              <a:spcBef>
                <a:spcPct val="0"/>
              </a:spcBef>
            </a:pPr>
            <a:r>
              <a:rPr lang="en-US" sz="3049">
                <a:solidFill>
                  <a:srgbClr val="DB6443"/>
                </a:solidFill>
                <a:latin typeface="Barabara"/>
              </a:rPr>
              <a:t>26</a:t>
            </a:r>
          </a:p>
        </p:txBody>
      </p:sp>
      <p:sp>
        <p:nvSpPr>
          <p:cNvPr name="TextBox 7" id="7"/>
          <p:cNvSpPr txBox="true"/>
          <p:nvPr/>
        </p:nvSpPr>
        <p:spPr>
          <a:xfrm rot="0">
            <a:off x="3653007" y="3015433"/>
            <a:ext cx="11692616" cy="2663313"/>
          </a:xfrm>
          <a:prstGeom prst="rect">
            <a:avLst/>
          </a:prstGeom>
        </p:spPr>
        <p:txBody>
          <a:bodyPr anchor="t" rtlCol="false" tIns="0" lIns="0" bIns="0" rIns="0">
            <a:spAutoFit/>
          </a:bodyPr>
          <a:lstStyle/>
          <a:p>
            <a:pPr algn="ctr">
              <a:lnSpc>
                <a:spcPts val="7147"/>
              </a:lnSpc>
            </a:pPr>
            <a:r>
              <a:rPr lang="en-US" sz="5105">
                <a:solidFill>
                  <a:srgbClr val="FFFFFF"/>
                </a:solidFill>
                <a:latin typeface="Black Ops One"/>
              </a:rPr>
              <a:t> IOT Based</a:t>
            </a:r>
            <a:r>
              <a:rPr lang="en-US" sz="5105">
                <a:solidFill>
                  <a:srgbClr val="DB6443"/>
                </a:solidFill>
                <a:latin typeface="Black Ops One"/>
              </a:rPr>
              <a:t> AGRICULTURE </a:t>
            </a:r>
            <a:r>
              <a:rPr lang="en-US" sz="5105">
                <a:solidFill>
                  <a:srgbClr val="FFFFFF"/>
                </a:solidFill>
                <a:latin typeface="Black Ops One"/>
              </a:rPr>
              <a:t>Control and</a:t>
            </a:r>
          </a:p>
          <a:p>
            <a:pPr algn="ctr">
              <a:lnSpc>
                <a:spcPts val="7147"/>
              </a:lnSpc>
            </a:pPr>
            <a:r>
              <a:rPr lang="en-US" sz="5105">
                <a:solidFill>
                  <a:srgbClr val="FFFFFF"/>
                </a:solidFill>
                <a:latin typeface="Black Ops One"/>
              </a:rPr>
              <a:t> </a:t>
            </a:r>
            <a:r>
              <a:rPr lang="en-US" sz="5105">
                <a:solidFill>
                  <a:srgbClr val="DB6443"/>
                </a:solidFill>
                <a:latin typeface="Black Ops One"/>
              </a:rPr>
              <a:t>Irrigation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8896" r="0" b="5590"/>
          <a:stretch>
            <a:fillRect/>
          </a:stretch>
        </p:blipFill>
        <p:spPr>
          <a:xfrm flipH="false" flipV="false" rot="0">
            <a:off x="5583279" y="2282438"/>
            <a:ext cx="12530617" cy="6027378"/>
          </a:xfrm>
          <a:prstGeom prst="rect">
            <a:avLst/>
          </a:prstGeom>
        </p:spPr>
      </p:pic>
      <p:sp>
        <p:nvSpPr>
          <p:cNvPr name="TextBox 3" id="3"/>
          <p:cNvSpPr txBox="true"/>
          <p:nvPr/>
        </p:nvSpPr>
        <p:spPr>
          <a:xfrm rot="0">
            <a:off x="1144340" y="986210"/>
            <a:ext cx="3702943" cy="1245316"/>
          </a:xfrm>
          <a:prstGeom prst="rect">
            <a:avLst/>
          </a:prstGeom>
        </p:spPr>
        <p:txBody>
          <a:bodyPr anchor="t" rtlCol="false" tIns="0" lIns="0" bIns="0" rIns="0">
            <a:spAutoFit/>
          </a:bodyPr>
          <a:lstStyle/>
          <a:p>
            <a:pPr algn="ctr">
              <a:lnSpc>
                <a:spcPts val="10107"/>
              </a:lnSpc>
            </a:pPr>
            <a:r>
              <a:rPr lang="en-US" sz="7219">
                <a:solidFill>
                  <a:srgbClr val="FFC400"/>
                </a:solidFill>
                <a:latin typeface="Roboto"/>
              </a:rPr>
              <a:t>ESP8266</a:t>
            </a:r>
          </a:p>
        </p:txBody>
      </p:sp>
      <p:sp>
        <p:nvSpPr>
          <p:cNvPr name="TextBox 4" id="4"/>
          <p:cNvSpPr txBox="true"/>
          <p:nvPr/>
        </p:nvSpPr>
        <p:spPr>
          <a:xfrm rot="0">
            <a:off x="158776" y="3225967"/>
            <a:ext cx="11172720" cy="1269270"/>
          </a:xfrm>
          <a:prstGeom prst="rect">
            <a:avLst/>
          </a:prstGeom>
        </p:spPr>
        <p:txBody>
          <a:bodyPr anchor="t" rtlCol="false" tIns="0" lIns="0" bIns="0" rIns="0">
            <a:spAutoFit/>
          </a:bodyPr>
          <a:lstStyle/>
          <a:p>
            <a:pPr marL="798829" indent="-399415" lvl="1">
              <a:lnSpc>
                <a:spcPts val="5179"/>
              </a:lnSpc>
              <a:buFont typeface="Arial"/>
              <a:buChar char="•"/>
            </a:pPr>
            <a:r>
              <a:rPr lang="en-US" sz="3699">
                <a:solidFill>
                  <a:srgbClr val="000000"/>
                </a:solidFill>
                <a:latin typeface="Open Sans"/>
              </a:rPr>
              <a:t>   built-in 1 MiB </a:t>
            </a:r>
          </a:p>
          <a:p>
            <a:pPr>
              <a:lnSpc>
                <a:spcPts val="5040"/>
              </a:lnSpc>
            </a:pPr>
            <a:r>
              <a:rPr lang="en-US" sz="3600">
                <a:solidFill>
                  <a:srgbClr val="000000"/>
                </a:solidFill>
                <a:latin typeface="Open Sans"/>
              </a:rPr>
              <a:t>          flash memory</a:t>
            </a:r>
          </a:p>
        </p:txBody>
      </p:sp>
      <p:sp>
        <p:nvSpPr>
          <p:cNvPr name="TextBox 5" id="5"/>
          <p:cNvSpPr txBox="true"/>
          <p:nvPr/>
        </p:nvSpPr>
        <p:spPr>
          <a:xfrm rot="0">
            <a:off x="307863" y="6683128"/>
            <a:ext cx="11172720" cy="1215925"/>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000000"/>
                </a:solidFill>
                <a:latin typeface="Open Sans"/>
              </a:rPr>
              <a:t>Open source IoT </a:t>
            </a:r>
          </a:p>
          <a:p>
            <a:pPr>
              <a:lnSpc>
                <a:spcPts val="4900"/>
              </a:lnSpc>
            </a:pPr>
            <a:r>
              <a:rPr lang="en-US" sz="3500">
                <a:solidFill>
                  <a:srgbClr val="000000"/>
                </a:solidFill>
                <a:latin typeface="Open Sans"/>
              </a:rPr>
              <a:t>       Platform</a:t>
            </a:r>
          </a:p>
        </p:txBody>
      </p:sp>
      <p:sp>
        <p:nvSpPr>
          <p:cNvPr name="TextBox 6" id="6"/>
          <p:cNvSpPr txBox="true"/>
          <p:nvPr/>
        </p:nvSpPr>
        <p:spPr>
          <a:xfrm rot="0">
            <a:off x="0" y="8656211"/>
            <a:ext cx="18288000" cy="119949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Bold"/>
              </a:rPr>
              <a:t>The ESP8266 is a low-cost </a:t>
            </a:r>
            <a:r>
              <a:rPr lang="en-US" sz="3399">
                <a:solidFill>
                  <a:srgbClr val="000000"/>
                </a:solidFill>
                <a:latin typeface="Canva Sans Bold"/>
                <a:hlinkClick r:id="rId3" tooltip="https://en.wikipedia.org/wiki/Wi-Fi"/>
              </a:rPr>
              <a:t>Wi-Fi</a:t>
            </a:r>
            <a:r>
              <a:rPr lang="en-US" sz="3399">
                <a:solidFill>
                  <a:srgbClr val="000000"/>
                </a:solidFill>
                <a:latin typeface="Canva Sans Bold"/>
              </a:rPr>
              <a:t> microchip, with built-in </a:t>
            </a:r>
            <a:r>
              <a:rPr lang="en-US" sz="3399">
                <a:solidFill>
                  <a:srgbClr val="000000"/>
                </a:solidFill>
                <a:latin typeface="Canva Sans Bold"/>
                <a:hlinkClick r:id="rId4" tooltip="https://en.wikipedia.org/wiki/TCP/IP_stack"/>
              </a:rPr>
              <a:t>TCP/IP networking software</a:t>
            </a:r>
            <a:r>
              <a:rPr lang="en-US" sz="3399">
                <a:solidFill>
                  <a:srgbClr val="000000"/>
                </a:solidFill>
                <a:latin typeface="Canva Sans Bold"/>
              </a:rPr>
              <a:t>, and </a:t>
            </a:r>
            <a:r>
              <a:rPr lang="en-US" sz="3399">
                <a:solidFill>
                  <a:srgbClr val="000000"/>
                </a:solidFill>
                <a:latin typeface="Canva Sans Bold"/>
                <a:hlinkClick r:id="rId5" tooltip="https://en.wikipedia.org/wiki/Microcontroller"/>
              </a:rPr>
              <a:t>microcontroller</a:t>
            </a:r>
            <a:r>
              <a:rPr lang="en-US" sz="3399">
                <a:solidFill>
                  <a:srgbClr val="000000"/>
                </a:solidFill>
                <a:latin typeface="Canva Sans Bold"/>
              </a:rPr>
              <a:t> capability</a:t>
            </a:r>
          </a:p>
        </p:txBody>
      </p:sp>
      <p:sp>
        <p:nvSpPr>
          <p:cNvPr name="TextBox 7" id="7"/>
          <p:cNvSpPr txBox="true"/>
          <p:nvPr/>
        </p:nvSpPr>
        <p:spPr>
          <a:xfrm rot="0">
            <a:off x="158776" y="5258647"/>
            <a:ext cx="11172720" cy="648272"/>
          </a:xfrm>
          <a:prstGeom prst="rect">
            <a:avLst/>
          </a:prstGeom>
        </p:spPr>
        <p:txBody>
          <a:bodyPr anchor="t" rtlCol="false" tIns="0" lIns="0" bIns="0" rIns="0">
            <a:spAutoFit/>
          </a:bodyPr>
          <a:lstStyle/>
          <a:p>
            <a:pPr marL="804717" indent="-402359" lvl="1">
              <a:lnSpc>
                <a:spcPts val="5218"/>
              </a:lnSpc>
              <a:buFont typeface="Arial"/>
              <a:buChar char="•"/>
            </a:pPr>
            <a:r>
              <a:rPr lang="en-US" sz="3727">
                <a:solidFill>
                  <a:srgbClr val="000000"/>
                </a:solidFill>
                <a:latin typeface="Open Sans"/>
              </a:rPr>
              <a:t>connection via Wi-Fi</a:t>
            </a:r>
          </a:p>
        </p:txBody>
      </p:sp>
      <p:pic>
        <p:nvPicPr>
          <p:cNvPr name="Picture 8" id="8"/>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028700" y="482516"/>
            <a:ext cx="546184" cy="546184"/>
          </a:xfrm>
          <a:prstGeom prst="rect">
            <a:avLst/>
          </a:prstGeom>
        </p:spPr>
      </p:pic>
      <p:pic>
        <p:nvPicPr>
          <p:cNvPr name="Picture 9" id="9"/>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317190" y="-248972"/>
            <a:ext cx="951933" cy="951933"/>
          </a:xfrm>
          <a:prstGeom prst="rect">
            <a:avLst/>
          </a:prstGeom>
        </p:spPr>
      </p:pic>
      <p:pic>
        <p:nvPicPr>
          <p:cNvPr name="Picture 10" id="10"/>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122650" y="570429"/>
            <a:ext cx="358285" cy="458271"/>
          </a:xfrm>
          <a:prstGeom prst="rect">
            <a:avLst/>
          </a:prstGeom>
        </p:spPr>
      </p:pic>
      <p:pic>
        <p:nvPicPr>
          <p:cNvPr name="Picture 11" id="11"/>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205735" y="1178928"/>
            <a:ext cx="192115" cy="245728"/>
          </a:xfrm>
          <a:prstGeom prst="rect">
            <a:avLst/>
          </a:prstGeom>
        </p:spPr>
      </p:pic>
      <p:pic>
        <p:nvPicPr>
          <p:cNvPr name="Picture 12" id="12"/>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634743" y="2066152"/>
            <a:ext cx="4787136" cy="165374"/>
          </a:xfrm>
          <a:prstGeom prst="rect">
            <a:avLst/>
          </a:prstGeom>
        </p:spPr>
      </p:pic>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482516"/>
            <a:ext cx="546184" cy="546184"/>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17190" y="-248972"/>
            <a:ext cx="951933" cy="951933"/>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22650" y="570429"/>
            <a:ext cx="358285" cy="458271"/>
          </a:xfrm>
          <a:prstGeom prst="rect">
            <a:avLst/>
          </a:prstGeom>
        </p:spPr>
      </p:pic>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05735" y="1178928"/>
            <a:ext cx="192115" cy="245728"/>
          </a:xfrm>
          <a:prstGeom prst="rect">
            <a:avLst/>
          </a:prstGeom>
        </p:spPr>
      </p:pic>
      <p:sp>
        <p:nvSpPr>
          <p:cNvPr name="TextBox 6" id="6"/>
          <p:cNvSpPr txBox="true"/>
          <p:nvPr/>
        </p:nvSpPr>
        <p:spPr>
          <a:xfrm rot="0">
            <a:off x="684879" y="1132424"/>
            <a:ext cx="10349298" cy="2448259"/>
          </a:xfrm>
          <a:prstGeom prst="rect">
            <a:avLst/>
          </a:prstGeom>
        </p:spPr>
        <p:txBody>
          <a:bodyPr anchor="t" rtlCol="false" tIns="0" lIns="0" bIns="0" rIns="0">
            <a:spAutoFit/>
          </a:bodyPr>
          <a:lstStyle/>
          <a:p>
            <a:pPr>
              <a:lnSpc>
                <a:spcPts val="6567"/>
              </a:lnSpc>
            </a:pPr>
            <a:r>
              <a:rPr lang="en-US" sz="4691">
                <a:solidFill>
                  <a:srgbClr val="FF1616"/>
                </a:solidFill>
                <a:latin typeface="Roboto"/>
              </a:rPr>
              <a:t>DS18B20 Temperature Sensor Module</a:t>
            </a:r>
          </a:p>
          <a:p>
            <a:pPr algn="ctr">
              <a:lnSpc>
                <a:spcPts val="13517"/>
              </a:lnSpc>
            </a:pPr>
          </a:p>
        </p:txBody>
      </p:sp>
      <p:pic>
        <p:nvPicPr>
          <p:cNvPr name="Picture 7" id="7"/>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867826" y="1901180"/>
            <a:ext cx="9572040" cy="330670"/>
          </a:xfrm>
          <a:prstGeom prst="rect">
            <a:avLst/>
          </a:prstGeom>
        </p:spPr>
      </p:pic>
      <p:pic>
        <p:nvPicPr>
          <p:cNvPr name="Picture 8" id="8"/>
          <p:cNvPicPr>
            <a:picLocks noChangeAspect="true"/>
          </p:cNvPicPr>
          <p:nvPr/>
        </p:nvPicPr>
        <p:blipFill>
          <a:blip r:embed="rId8"/>
          <a:srcRect l="0" t="0" r="0" b="0"/>
          <a:stretch>
            <a:fillRect/>
          </a:stretch>
        </p:blipFill>
        <p:spPr>
          <a:xfrm flipH="false" flipV="false" rot="0">
            <a:off x="11034177" y="2231850"/>
            <a:ext cx="5830609" cy="5405200"/>
          </a:xfrm>
          <a:prstGeom prst="rect">
            <a:avLst/>
          </a:prstGeom>
        </p:spPr>
      </p:pic>
      <p:sp>
        <p:nvSpPr>
          <p:cNvPr name="TextBox 9" id="9"/>
          <p:cNvSpPr txBox="true"/>
          <p:nvPr/>
        </p:nvSpPr>
        <p:spPr>
          <a:xfrm rot="0">
            <a:off x="867826" y="8644265"/>
            <a:ext cx="15996959" cy="1099710"/>
          </a:xfrm>
          <a:prstGeom prst="rect">
            <a:avLst/>
          </a:prstGeom>
        </p:spPr>
        <p:txBody>
          <a:bodyPr anchor="t" rtlCol="false" tIns="0" lIns="0" bIns="0" rIns="0">
            <a:spAutoFit/>
          </a:bodyPr>
          <a:lstStyle/>
          <a:p>
            <a:pPr algn="ctr">
              <a:lnSpc>
                <a:spcPts val="4480"/>
              </a:lnSpc>
            </a:pPr>
            <a:r>
              <a:rPr lang="en-US" sz="3200">
                <a:solidFill>
                  <a:srgbClr val="000000"/>
                </a:solidFill>
                <a:latin typeface="Open Sans Bold"/>
              </a:rPr>
              <a:t>DS18B20 digital temperature sensor works on a single bus and it has 64-bit ROM to store the serial number of component</a:t>
            </a:r>
          </a:p>
        </p:txBody>
      </p:sp>
      <p:sp>
        <p:nvSpPr>
          <p:cNvPr name="TextBox 10" id="10"/>
          <p:cNvSpPr txBox="true"/>
          <p:nvPr/>
        </p:nvSpPr>
        <p:spPr>
          <a:xfrm rot="0">
            <a:off x="-3218029" y="2806026"/>
            <a:ext cx="14295675" cy="1473116"/>
          </a:xfrm>
          <a:prstGeom prst="rect">
            <a:avLst/>
          </a:prstGeom>
        </p:spPr>
        <p:txBody>
          <a:bodyPr anchor="t" rtlCol="false" tIns="0" lIns="0" bIns="0" rIns="0">
            <a:spAutoFit/>
          </a:bodyPr>
          <a:lstStyle/>
          <a:p>
            <a:pPr algn="ctr" marL="916925" indent="-458462" lvl="1">
              <a:lnSpc>
                <a:spcPts val="5945"/>
              </a:lnSpc>
              <a:buFont typeface="Arial"/>
              <a:buChar char="•"/>
            </a:pPr>
            <a:r>
              <a:rPr lang="en-US" sz="4246">
                <a:solidFill>
                  <a:srgbClr val="000000"/>
                </a:solidFill>
                <a:latin typeface="Open Sans"/>
              </a:rPr>
              <a:t>Working</a:t>
            </a:r>
            <a:r>
              <a:rPr lang="en-US" sz="4246">
                <a:solidFill>
                  <a:srgbClr val="000000"/>
                </a:solidFill>
                <a:latin typeface="Open Sans"/>
              </a:rPr>
              <a:t> Voltage: 3V~5.5V</a:t>
            </a:r>
          </a:p>
          <a:p>
            <a:pPr algn="ctr" marL="916925" indent="-458462" lvl="1">
              <a:lnSpc>
                <a:spcPts val="5945"/>
              </a:lnSpc>
              <a:buFont typeface="Arial"/>
              <a:buChar char="•"/>
            </a:pPr>
          </a:p>
        </p:txBody>
      </p:sp>
      <p:sp>
        <p:nvSpPr>
          <p:cNvPr name="TextBox 11" id="11"/>
          <p:cNvSpPr txBox="true"/>
          <p:nvPr/>
        </p:nvSpPr>
        <p:spPr>
          <a:xfrm rot="0">
            <a:off x="0" y="4150887"/>
            <a:ext cx="8926624" cy="1269061"/>
          </a:xfrm>
          <a:prstGeom prst="rect">
            <a:avLst/>
          </a:prstGeom>
        </p:spPr>
        <p:txBody>
          <a:bodyPr anchor="t" rtlCol="false" tIns="0" lIns="0" bIns="0" rIns="0">
            <a:spAutoFit/>
          </a:bodyPr>
          <a:lstStyle/>
          <a:p>
            <a:pPr algn="ctr">
              <a:lnSpc>
                <a:spcPts val="5114"/>
              </a:lnSpc>
            </a:pPr>
            <a:r>
              <a:rPr lang="en-US" sz="3653">
                <a:solidFill>
                  <a:srgbClr val="000000"/>
                </a:solidFill>
                <a:latin typeface="Open Sans"/>
              </a:rPr>
              <a:t>Detected Temperature Range: -55°C~+125°C (-67°F~+257°F)</a:t>
            </a:r>
          </a:p>
        </p:txBody>
      </p:sp>
      <p:sp>
        <p:nvSpPr>
          <p:cNvPr name="TextBox 12" id="12"/>
          <p:cNvSpPr txBox="true"/>
          <p:nvPr/>
        </p:nvSpPr>
        <p:spPr>
          <a:xfrm rot="0">
            <a:off x="867826" y="5899365"/>
            <a:ext cx="6123965" cy="2233773"/>
          </a:xfrm>
          <a:prstGeom prst="rect">
            <a:avLst/>
          </a:prstGeom>
        </p:spPr>
        <p:txBody>
          <a:bodyPr anchor="t" rtlCol="false" tIns="0" lIns="0" bIns="0" rIns="0">
            <a:spAutoFit/>
          </a:bodyPr>
          <a:lstStyle/>
          <a:p>
            <a:pPr>
              <a:lnSpc>
                <a:spcPts val="4441"/>
              </a:lnSpc>
            </a:pPr>
            <a:r>
              <a:rPr lang="en-US" sz="3172">
                <a:solidFill>
                  <a:srgbClr val="000000"/>
                </a:solidFill>
                <a:latin typeface="Open Sans Bold"/>
              </a:rPr>
              <a:t>                     </a:t>
            </a:r>
            <a:r>
              <a:rPr lang="en-US" sz="3172">
                <a:solidFill>
                  <a:srgbClr val="000000"/>
                </a:solidFill>
                <a:latin typeface="Open Sans Bold"/>
              </a:rPr>
              <a:t>Pins</a:t>
            </a:r>
          </a:p>
          <a:p>
            <a:pPr marL="684944" indent="-342472" lvl="1">
              <a:lnSpc>
                <a:spcPts val="4441"/>
              </a:lnSpc>
              <a:buFont typeface="Arial"/>
              <a:buChar char="•"/>
            </a:pPr>
            <a:r>
              <a:rPr lang="en-US" sz="3172">
                <a:solidFill>
                  <a:srgbClr val="000000"/>
                </a:solidFill>
                <a:latin typeface="Open Sans"/>
              </a:rPr>
              <a:t>VCC: 3.3V-5V working voltage</a:t>
            </a:r>
          </a:p>
          <a:p>
            <a:pPr marL="684944" indent="-342472" lvl="1">
              <a:lnSpc>
                <a:spcPts val="4441"/>
              </a:lnSpc>
              <a:buFont typeface="Arial"/>
              <a:buChar char="•"/>
            </a:pPr>
            <a:r>
              <a:rPr lang="en-US" sz="3172">
                <a:solidFill>
                  <a:srgbClr val="000000"/>
                </a:solidFill>
                <a:latin typeface="Open Sans"/>
              </a:rPr>
              <a:t>DQ : data input/ output pin</a:t>
            </a:r>
          </a:p>
          <a:p>
            <a:pPr marL="684944" indent="-342472" lvl="1">
              <a:lnSpc>
                <a:spcPts val="4441"/>
              </a:lnSpc>
              <a:buFont typeface="Arial"/>
              <a:buChar char="•"/>
            </a:pPr>
            <a:r>
              <a:rPr lang="en-US" sz="3172">
                <a:solidFill>
                  <a:srgbClr val="000000"/>
                </a:solidFill>
                <a:latin typeface="Open Sans"/>
              </a:rPr>
              <a:t>GND: ground</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480934" y="253380"/>
            <a:ext cx="546184" cy="546184"/>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17190" y="-248972"/>
            <a:ext cx="951933" cy="951933"/>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74884" y="297337"/>
            <a:ext cx="358285" cy="458271"/>
          </a:xfrm>
          <a:prstGeom prst="rect">
            <a:avLst/>
          </a:prstGeom>
        </p:spPr>
      </p:pic>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05735" y="1178928"/>
            <a:ext cx="192115" cy="245728"/>
          </a:xfrm>
          <a:prstGeom prst="rect">
            <a:avLst/>
          </a:prstGeom>
        </p:spPr>
      </p:pic>
      <p:sp>
        <p:nvSpPr>
          <p:cNvPr name="TextBox 6" id="6"/>
          <p:cNvSpPr txBox="true"/>
          <p:nvPr/>
        </p:nvSpPr>
        <p:spPr>
          <a:xfrm rot="0">
            <a:off x="1480934" y="997646"/>
            <a:ext cx="13574306" cy="2335057"/>
          </a:xfrm>
          <a:prstGeom prst="rect">
            <a:avLst/>
          </a:prstGeom>
        </p:spPr>
        <p:txBody>
          <a:bodyPr anchor="t" rtlCol="false" tIns="0" lIns="0" bIns="0" rIns="0">
            <a:spAutoFit/>
          </a:bodyPr>
          <a:lstStyle/>
          <a:p>
            <a:pPr>
              <a:lnSpc>
                <a:spcPts val="8735"/>
              </a:lnSpc>
            </a:pPr>
            <a:r>
              <a:rPr lang="en-US" sz="6239">
                <a:solidFill>
                  <a:srgbClr val="743EE3"/>
                </a:solidFill>
                <a:latin typeface="Roboto"/>
              </a:rPr>
              <a:t>Soil Moisture Sensor</a:t>
            </a:r>
          </a:p>
          <a:p>
            <a:pPr algn="ctr">
              <a:lnSpc>
                <a:spcPts val="9995"/>
              </a:lnSpc>
            </a:pPr>
          </a:p>
        </p:txBody>
      </p:sp>
      <p:pic>
        <p:nvPicPr>
          <p:cNvPr name="Picture 7" id="7"/>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301792" y="1920362"/>
            <a:ext cx="8051693" cy="278149"/>
          </a:xfrm>
          <a:prstGeom prst="rect">
            <a:avLst/>
          </a:prstGeom>
        </p:spPr>
      </p:pic>
      <p:pic>
        <p:nvPicPr>
          <p:cNvPr name="Picture 8" id="8"/>
          <p:cNvPicPr>
            <a:picLocks noChangeAspect="true"/>
          </p:cNvPicPr>
          <p:nvPr/>
        </p:nvPicPr>
        <p:blipFill>
          <a:blip r:embed="rId8"/>
          <a:srcRect l="0" t="0" r="0" b="0"/>
          <a:stretch>
            <a:fillRect/>
          </a:stretch>
        </p:blipFill>
        <p:spPr>
          <a:xfrm flipH="false" flipV="false" rot="0">
            <a:off x="9613850" y="2634585"/>
            <a:ext cx="6807229" cy="4758452"/>
          </a:xfrm>
          <a:prstGeom prst="rect">
            <a:avLst/>
          </a:prstGeom>
        </p:spPr>
      </p:pic>
      <p:sp>
        <p:nvSpPr>
          <p:cNvPr name="TextBox 9" id="9"/>
          <p:cNvSpPr txBox="true"/>
          <p:nvPr/>
        </p:nvSpPr>
        <p:spPr>
          <a:xfrm rot="0">
            <a:off x="1186685" y="8298599"/>
            <a:ext cx="15996959" cy="3580705"/>
          </a:xfrm>
          <a:prstGeom prst="rect">
            <a:avLst/>
          </a:prstGeom>
        </p:spPr>
        <p:txBody>
          <a:bodyPr anchor="t" rtlCol="false" tIns="0" lIns="0" bIns="0" rIns="0">
            <a:spAutoFit/>
          </a:bodyPr>
          <a:lstStyle/>
          <a:p>
            <a:pPr algn="ctr">
              <a:lnSpc>
                <a:spcPts val="4759"/>
              </a:lnSpc>
            </a:pPr>
            <a:r>
              <a:rPr lang="en-US" sz="3399">
                <a:solidFill>
                  <a:srgbClr val="000000"/>
                </a:solidFill>
                <a:latin typeface="Open Sans Bold"/>
              </a:rPr>
              <a:t>The fork-shaped probe with two exposed conductors, acts as a variable resistor (just like a potentiometer) whose resistance varies according to the water content in the soil.</a:t>
            </a:r>
          </a:p>
          <a:p>
            <a:pPr algn="ctr">
              <a:lnSpc>
                <a:spcPts val="4759"/>
              </a:lnSpc>
            </a:pPr>
          </a:p>
          <a:p>
            <a:pPr algn="ctr">
              <a:lnSpc>
                <a:spcPts val="4759"/>
              </a:lnSpc>
            </a:pPr>
          </a:p>
          <a:p>
            <a:pPr algn="ctr">
              <a:lnSpc>
                <a:spcPts val="4759"/>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17190" y="-248972"/>
            <a:ext cx="951933" cy="951933"/>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482516"/>
            <a:ext cx="546184" cy="546184"/>
          </a:xfrm>
          <a:prstGeom prst="rect">
            <a:avLst/>
          </a:prstGeom>
        </p:spPr>
      </p:pic>
      <p:pic>
        <p:nvPicPr>
          <p:cNvPr name="Picture 4" id="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122650" y="570429"/>
            <a:ext cx="358285" cy="458271"/>
          </a:xfrm>
          <a:prstGeom prst="rect">
            <a:avLst/>
          </a:prstGeom>
        </p:spPr>
      </p:pic>
      <p:pic>
        <p:nvPicPr>
          <p:cNvPr name="Picture 5" id="5"/>
          <p:cNvPicPr>
            <a:picLocks noChangeAspect="true"/>
          </p:cNvPicPr>
          <p:nvPr/>
        </p:nvPicPr>
        <p:blipFill>
          <a:blip r:embed="rId6"/>
          <a:srcRect l="0" t="0" r="53290" b="0"/>
          <a:stretch>
            <a:fillRect/>
          </a:stretch>
        </p:blipFill>
        <p:spPr>
          <a:xfrm flipH="false" flipV="false" rot="0">
            <a:off x="1919292" y="1332773"/>
            <a:ext cx="10028286" cy="3142177"/>
          </a:xfrm>
          <a:prstGeom prst="rect">
            <a:avLst/>
          </a:prstGeom>
        </p:spPr>
      </p:pic>
      <p:pic>
        <p:nvPicPr>
          <p:cNvPr name="Picture 6" id="6"/>
          <p:cNvPicPr>
            <a:picLocks noChangeAspect="true"/>
          </p:cNvPicPr>
          <p:nvPr/>
        </p:nvPicPr>
        <p:blipFill>
          <a:blip r:embed="rId7"/>
          <a:srcRect l="0" t="6103" r="5121" b="0"/>
          <a:stretch>
            <a:fillRect/>
          </a:stretch>
        </p:blipFill>
        <p:spPr>
          <a:xfrm flipH="false" flipV="false" rot="0">
            <a:off x="1919292" y="3999545"/>
            <a:ext cx="8366137" cy="5915074"/>
          </a:xfrm>
          <a:prstGeom prst="rect">
            <a:avLst/>
          </a:prstGeom>
        </p:spPr>
      </p:pic>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73747B"/>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657" t="0" r="657" b="0"/>
          <a:stretch>
            <a:fillRect/>
          </a:stretch>
        </p:blipFill>
        <p:spPr>
          <a:xfrm flipH="false" flipV="false" rot="0">
            <a:off x="534074" y="220209"/>
            <a:ext cx="17319538" cy="9872137"/>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3D1D66"/>
        </a:solidFill>
      </p:bgPr>
    </p:bg>
    <p:spTree>
      <p:nvGrpSpPr>
        <p:cNvPr id="1" name=""/>
        <p:cNvGrpSpPr/>
        <p:nvPr/>
      </p:nvGrpSpPr>
      <p:grpSpPr>
        <a:xfrm>
          <a:off x="0" y="0"/>
          <a:ext cx="0" cy="0"/>
          <a:chOff x="0" y="0"/>
          <a:chExt cx="0" cy="0"/>
        </a:xfrm>
      </p:grpSpPr>
      <p:grpSp>
        <p:nvGrpSpPr>
          <p:cNvPr name="Group 2" id="2"/>
          <p:cNvGrpSpPr/>
          <p:nvPr/>
        </p:nvGrpSpPr>
        <p:grpSpPr>
          <a:xfrm rot="0">
            <a:off x="432178" y="418698"/>
            <a:ext cx="17461745" cy="9449604"/>
            <a:chOff x="0" y="0"/>
            <a:chExt cx="5906812" cy="3196533"/>
          </a:xfrm>
        </p:grpSpPr>
        <p:sp>
          <p:nvSpPr>
            <p:cNvPr name="Freeform 3" id="3"/>
            <p:cNvSpPr/>
            <p:nvPr/>
          </p:nvSpPr>
          <p:spPr>
            <a:xfrm>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986208" y="482516"/>
            <a:ext cx="546184" cy="546184"/>
          </a:xfrm>
          <a:prstGeom prst="rect">
            <a:avLst/>
          </a:prstGeom>
        </p:spPr>
      </p:pic>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689538" y="1009521"/>
            <a:ext cx="848709" cy="848709"/>
          </a:xfrm>
          <a:prstGeom prst="rect">
            <a:avLst/>
          </a:prstGeom>
        </p:spPr>
      </p:pic>
      <p:pic>
        <p:nvPicPr>
          <p:cNvPr name="Picture 6" id="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905412" y="1134427"/>
            <a:ext cx="416961" cy="533322"/>
          </a:xfrm>
          <a:prstGeom prst="rect">
            <a:avLst/>
          </a:prstGeom>
        </p:spPr>
      </p:pic>
      <p:pic>
        <p:nvPicPr>
          <p:cNvPr name="Picture 7" id="7"/>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442685" y="8094953"/>
            <a:ext cx="193638" cy="193638"/>
          </a:xfrm>
          <a:prstGeom prst="rect">
            <a:avLst/>
          </a:prstGeom>
        </p:spPr>
      </p:pic>
      <p:pic>
        <p:nvPicPr>
          <p:cNvPr name="Picture 8" id="8"/>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5400000">
            <a:off x="17355357" y="9004911"/>
            <a:ext cx="2057400" cy="2057400"/>
          </a:xfrm>
          <a:prstGeom prst="rect">
            <a:avLst/>
          </a:prstGeom>
        </p:spPr>
      </p:pic>
      <p:sp>
        <p:nvSpPr>
          <p:cNvPr name="TextBox 9" id="9"/>
          <p:cNvSpPr txBox="true"/>
          <p:nvPr/>
        </p:nvSpPr>
        <p:spPr>
          <a:xfrm rot="0">
            <a:off x="462323" y="3158501"/>
            <a:ext cx="15993921" cy="941070"/>
          </a:xfrm>
          <a:prstGeom prst="rect">
            <a:avLst/>
          </a:prstGeom>
        </p:spPr>
        <p:txBody>
          <a:bodyPr anchor="t" rtlCol="false" tIns="0" lIns="0" bIns="0" rIns="0">
            <a:spAutoFit/>
          </a:bodyPr>
          <a:lstStyle/>
          <a:p>
            <a:pPr marL="582928" indent="-291464" lvl="1">
              <a:lnSpc>
                <a:spcPts val="3779"/>
              </a:lnSpc>
              <a:buFont typeface="Arial"/>
              <a:buChar char="•"/>
            </a:pPr>
            <a:r>
              <a:rPr lang="en-US" sz="2699">
                <a:solidFill>
                  <a:srgbClr val="FFFFFF"/>
                </a:solidFill>
                <a:latin typeface="Roboto"/>
              </a:rPr>
              <a:t>The different components are the following: GPS, Power supply unit, ESP8266, soil moisture, and</a:t>
            </a:r>
          </a:p>
          <a:p>
            <a:pPr>
              <a:lnSpc>
                <a:spcPts val="3779"/>
              </a:lnSpc>
            </a:pPr>
            <a:r>
              <a:rPr lang="en-US" sz="2699">
                <a:solidFill>
                  <a:srgbClr val="FFFFFF"/>
                </a:solidFill>
                <a:latin typeface="Roboto"/>
              </a:rPr>
              <a:t>       temperature sensor. </a:t>
            </a:r>
          </a:p>
        </p:txBody>
      </p:sp>
      <p:sp>
        <p:nvSpPr>
          <p:cNvPr name="TextBox 10" id="10"/>
          <p:cNvSpPr txBox="true"/>
          <p:nvPr/>
        </p:nvSpPr>
        <p:spPr>
          <a:xfrm rot="0">
            <a:off x="1787373" y="820121"/>
            <a:ext cx="14277230" cy="1038110"/>
          </a:xfrm>
          <a:prstGeom prst="rect">
            <a:avLst/>
          </a:prstGeom>
        </p:spPr>
        <p:txBody>
          <a:bodyPr anchor="t" rtlCol="false" tIns="0" lIns="0" bIns="0" rIns="0">
            <a:spAutoFit/>
          </a:bodyPr>
          <a:lstStyle/>
          <a:p>
            <a:pPr>
              <a:lnSpc>
                <a:spcPts val="8400"/>
              </a:lnSpc>
              <a:spcBef>
                <a:spcPct val="0"/>
              </a:spcBef>
            </a:pPr>
            <a:r>
              <a:rPr lang="en-US" sz="6000">
                <a:solidFill>
                  <a:srgbClr val="FFFFFF"/>
                </a:solidFill>
                <a:latin typeface="Inter Bold"/>
              </a:rPr>
              <a:t>Experimental Results and Discussion</a:t>
            </a:r>
          </a:p>
        </p:txBody>
      </p:sp>
      <p:sp>
        <p:nvSpPr>
          <p:cNvPr name="TextBox 11" id="11"/>
          <p:cNvSpPr txBox="true"/>
          <p:nvPr/>
        </p:nvSpPr>
        <p:spPr>
          <a:xfrm rot="0">
            <a:off x="689538" y="5086350"/>
            <a:ext cx="14347998" cy="1417320"/>
          </a:xfrm>
          <a:prstGeom prst="rect">
            <a:avLst/>
          </a:prstGeom>
        </p:spPr>
        <p:txBody>
          <a:bodyPr anchor="t" rtlCol="false" tIns="0" lIns="0" bIns="0" rIns="0">
            <a:spAutoFit/>
          </a:bodyPr>
          <a:lstStyle/>
          <a:p>
            <a:pPr algn="just" marL="582930" indent="-291465" lvl="1">
              <a:lnSpc>
                <a:spcPts val="3779"/>
              </a:lnSpc>
              <a:buFont typeface="Arial"/>
              <a:buChar char="•"/>
            </a:pPr>
            <a:r>
              <a:rPr lang="en-US" sz="2700">
                <a:solidFill>
                  <a:srgbClr val="FFFFFF"/>
                </a:solidFill>
                <a:latin typeface="Roboto"/>
              </a:rPr>
              <a:t>Here, the controller is used to connect all the components connected to the   </a:t>
            </a:r>
            <a:r>
              <a:rPr lang="en-US" sz="2700">
                <a:solidFill>
                  <a:srgbClr val="FFFFFF"/>
                </a:solidFill>
                <a:latin typeface="Roboto"/>
              </a:rPr>
              <a:t>microcontroller.</a:t>
            </a:r>
          </a:p>
          <a:p>
            <a:pPr algn="just">
              <a:lnSpc>
                <a:spcPts val="3779"/>
              </a:lnSpc>
            </a:pPr>
          </a:p>
        </p:txBody>
      </p:sp>
      <p:sp>
        <p:nvSpPr>
          <p:cNvPr name="TextBox 12" id="12"/>
          <p:cNvSpPr txBox="true"/>
          <p:nvPr/>
        </p:nvSpPr>
        <p:spPr>
          <a:xfrm rot="0">
            <a:off x="462323" y="6691388"/>
            <a:ext cx="17825677" cy="1500384"/>
          </a:xfrm>
          <a:prstGeom prst="rect">
            <a:avLst/>
          </a:prstGeom>
        </p:spPr>
        <p:txBody>
          <a:bodyPr anchor="t" rtlCol="false" tIns="0" lIns="0" bIns="0" rIns="0">
            <a:spAutoFit/>
          </a:bodyPr>
          <a:lstStyle/>
          <a:p>
            <a:pPr algn="l" marL="604523" indent="-302261" lvl="1">
              <a:lnSpc>
                <a:spcPts val="3920"/>
              </a:lnSpc>
              <a:buFont typeface="Arial"/>
              <a:buChar char="•"/>
            </a:pPr>
            <a:r>
              <a:rPr lang="en-US" sz="2800">
                <a:solidFill>
                  <a:srgbClr val="FFFFFF"/>
                </a:solidFill>
                <a:latin typeface="Canva Sans"/>
              </a:rPr>
              <a:t>The agricultural device is </a:t>
            </a:r>
            <a:r>
              <a:rPr lang="en-US" sz="2800">
                <a:solidFill>
                  <a:srgbClr val="FFFFFF"/>
                </a:solidFill>
                <a:latin typeface="Canva Sans"/>
              </a:rPr>
              <a:t>equipped with iot technology and can be accessed through online test boards with various sensors and live data transmissions through Thingsspeak.com. The sensors like temperature, soil moisture with cloud server</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205735" y="1178928"/>
            <a:ext cx="192115" cy="245728"/>
          </a:xfrm>
          <a:prstGeom prst="rect">
            <a:avLst/>
          </a:prstGeom>
        </p:spPr>
      </p:pic>
      <p:pic>
        <p:nvPicPr>
          <p:cNvPr name="Picture 4" id="4"/>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796480" y="2712401"/>
            <a:ext cx="9609587" cy="3022652"/>
          </a:xfrm>
          <a:prstGeom prst="rect">
            <a:avLst/>
          </a:prstGeom>
        </p:spPr>
      </p:pic>
      <p:sp>
        <p:nvSpPr>
          <p:cNvPr name="TextBox 5" id="5"/>
          <p:cNvSpPr txBox="true"/>
          <p:nvPr/>
        </p:nvSpPr>
        <p:spPr>
          <a:xfrm rot="0">
            <a:off x="4167367" y="878900"/>
            <a:ext cx="9953266" cy="798159"/>
          </a:xfrm>
          <a:prstGeom prst="rect">
            <a:avLst/>
          </a:prstGeom>
        </p:spPr>
        <p:txBody>
          <a:bodyPr anchor="t" rtlCol="false" tIns="0" lIns="0" bIns="0" rIns="0">
            <a:spAutoFit/>
          </a:bodyPr>
          <a:lstStyle/>
          <a:p>
            <a:pPr algn="ctr">
              <a:lnSpc>
                <a:spcPts val="6402"/>
              </a:lnSpc>
              <a:spcBef>
                <a:spcPct val="0"/>
              </a:spcBef>
            </a:pPr>
            <a:r>
              <a:rPr lang="en-US" sz="4573">
                <a:solidFill>
                  <a:srgbClr val="F66E1A"/>
                </a:solidFill>
                <a:latin typeface="Inter"/>
              </a:rPr>
              <a:t>Future Scope</a:t>
            </a:r>
          </a:p>
        </p:txBody>
      </p:sp>
      <p:sp>
        <p:nvSpPr>
          <p:cNvPr name="TextBox 6" id="6"/>
          <p:cNvSpPr txBox="true"/>
          <p:nvPr/>
        </p:nvSpPr>
        <p:spPr>
          <a:xfrm rot="0">
            <a:off x="1643076" y="3234245"/>
            <a:ext cx="7726331" cy="2076247"/>
          </a:xfrm>
          <a:prstGeom prst="rect">
            <a:avLst/>
          </a:prstGeom>
        </p:spPr>
        <p:txBody>
          <a:bodyPr anchor="t" rtlCol="false" tIns="0" lIns="0" bIns="0" rIns="0">
            <a:spAutoFit/>
          </a:bodyPr>
          <a:lstStyle/>
          <a:p>
            <a:pPr algn="ctr">
              <a:lnSpc>
                <a:spcPts val="4189"/>
              </a:lnSpc>
              <a:spcBef>
                <a:spcPct val="0"/>
              </a:spcBef>
            </a:pPr>
            <a:r>
              <a:rPr lang="en-US" sz="2992">
                <a:solidFill>
                  <a:srgbClr val="000000"/>
                </a:solidFill>
                <a:latin typeface="Open Sans Bold Italics"/>
              </a:rPr>
              <a:t>This System can be further modified by collecting and combining realtime robot in the feild and undergo ploughing seeding process also</a:t>
            </a:r>
          </a:p>
        </p:txBody>
      </p:sp>
      <p:pic>
        <p:nvPicPr>
          <p:cNvPr name="Picture 7" id="7"/>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2236568" y="7523503"/>
            <a:ext cx="1095091" cy="1095091"/>
          </a:xfrm>
          <a:prstGeom prst="rect">
            <a:avLst/>
          </a:prstGeom>
        </p:spPr>
      </p:pic>
      <p:pic>
        <p:nvPicPr>
          <p:cNvPr name="Picture 8" id="8"/>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643076" y="5928923"/>
            <a:ext cx="593492" cy="593492"/>
          </a:xfrm>
          <a:prstGeom prst="rect">
            <a:avLst/>
          </a:prstGeom>
        </p:spPr>
      </p:pic>
      <p:pic>
        <p:nvPicPr>
          <p:cNvPr name="Picture 9" id="9"/>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10800000">
            <a:off x="14956342" y="2014899"/>
            <a:ext cx="1095091" cy="1095091"/>
          </a:xfrm>
          <a:prstGeom prst="rect">
            <a:avLst/>
          </a:prstGeom>
        </p:spPr>
      </p:pic>
      <p:pic>
        <p:nvPicPr>
          <p:cNvPr name="Picture 10" id="10"/>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10800000">
            <a:off x="16051432" y="4111077"/>
            <a:ext cx="593492" cy="593492"/>
          </a:xfrm>
          <a:prstGeom prst="rect">
            <a:avLst/>
          </a:prstGeom>
        </p:spPr>
      </p:pic>
      <p:pic>
        <p:nvPicPr>
          <p:cNvPr name="Picture 11" id="11"/>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6738591" y="6235648"/>
            <a:ext cx="9609587" cy="3022652"/>
          </a:xfrm>
          <a:prstGeom prst="rect">
            <a:avLst/>
          </a:prstGeom>
        </p:spPr>
      </p:pic>
      <p:sp>
        <p:nvSpPr>
          <p:cNvPr name="TextBox 12" id="12"/>
          <p:cNvSpPr txBox="true"/>
          <p:nvPr/>
        </p:nvSpPr>
        <p:spPr>
          <a:xfrm rot="0">
            <a:off x="7230010" y="6542346"/>
            <a:ext cx="8273877" cy="2219336"/>
          </a:xfrm>
          <a:prstGeom prst="rect">
            <a:avLst/>
          </a:prstGeom>
        </p:spPr>
        <p:txBody>
          <a:bodyPr anchor="t" rtlCol="false" tIns="0" lIns="0" bIns="0" rIns="0">
            <a:spAutoFit/>
          </a:bodyPr>
          <a:lstStyle/>
          <a:p>
            <a:pPr algn="ctr">
              <a:lnSpc>
                <a:spcPts val="4485"/>
              </a:lnSpc>
            </a:pPr>
            <a:r>
              <a:rPr lang="en-US" sz="3204">
                <a:solidFill>
                  <a:srgbClr val="000000"/>
                </a:solidFill>
                <a:latin typeface="Open Sans Bold Italics"/>
              </a:rPr>
              <a:t>ESP8266 wifi enabled module can be replaced with a specially designed board</a:t>
            </a:r>
          </a:p>
          <a:p>
            <a:pPr algn="ctr">
              <a:lnSpc>
                <a:spcPts val="4485"/>
              </a:lnSpc>
            </a:pPr>
            <a:r>
              <a:rPr lang="en-US" sz="3204">
                <a:solidFill>
                  <a:srgbClr val="000000"/>
                </a:solidFill>
                <a:latin typeface="Open Sans Bold Italics"/>
              </a:rPr>
              <a:t>which would make the system </a:t>
            </a:r>
          </a:p>
          <a:p>
            <a:pPr algn="ctr">
              <a:lnSpc>
                <a:spcPts val="4485"/>
              </a:lnSpc>
              <a:spcBef>
                <a:spcPct val="0"/>
              </a:spcBef>
            </a:pPr>
            <a:r>
              <a:rPr lang="en-US" sz="3204">
                <a:solidFill>
                  <a:srgbClr val="000000"/>
                </a:solidFill>
                <a:latin typeface="Open Sans Bold Italics"/>
              </a:rPr>
              <a:t>more efficient and economical</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546184" cy="54618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05735" y="1178928"/>
            <a:ext cx="192115" cy="245728"/>
          </a:xfrm>
          <a:prstGeom prst="rect">
            <a:avLst/>
          </a:prstGeom>
        </p:spPr>
      </p:pic>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135956" y="1991456"/>
            <a:ext cx="6304087" cy="6304087"/>
          </a:xfrm>
          <a:prstGeom prst="rect">
            <a:avLst/>
          </a:prstGeom>
        </p:spPr>
      </p:pic>
      <p:grpSp>
        <p:nvGrpSpPr>
          <p:cNvPr name="Group 5" id="5"/>
          <p:cNvGrpSpPr>
            <a:grpSpLocks noChangeAspect="true"/>
          </p:cNvGrpSpPr>
          <p:nvPr/>
        </p:nvGrpSpPr>
        <p:grpSpPr>
          <a:xfrm rot="0">
            <a:off x="11744360" y="-120907"/>
            <a:ext cx="3391597" cy="3391583"/>
            <a:chOff x="0" y="0"/>
            <a:chExt cx="6350000" cy="6349975"/>
          </a:xfrm>
        </p:grpSpPr>
        <p:sp>
          <p:nvSpPr>
            <p:cNvPr name="Freeform 6" id="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44999" r="-44999" t="0" b="0"/>
              </a:stretch>
            </a:blipFill>
          </p:spPr>
        </p:sp>
      </p:grpSp>
      <p:pic>
        <p:nvPicPr>
          <p:cNvPr name="Picture 7" id="7"/>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909784" y="5195021"/>
            <a:ext cx="682068" cy="682068"/>
          </a:xfrm>
          <a:prstGeom prst="rect">
            <a:avLst/>
          </a:prstGeom>
        </p:spPr>
      </p:pic>
      <p:pic>
        <p:nvPicPr>
          <p:cNvPr name="Picture 8" id="8"/>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133736" y="3270676"/>
            <a:ext cx="682068" cy="682068"/>
          </a:xfrm>
          <a:prstGeom prst="rect">
            <a:avLst/>
          </a:prstGeom>
        </p:spPr>
      </p:pic>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87373" y="2430480"/>
            <a:ext cx="682068" cy="682068"/>
          </a:xfrm>
          <a:prstGeom prst="rect">
            <a:avLst/>
          </a:prstGeom>
        </p:spPr>
      </p:pic>
      <p:sp>
        <p:nvSpPr>
          <p:cNvPr name="TextBox 10" id="10"/>
          <p:cNvSpPr txBox="true"/>
          <p:nvPr/>
        </p:nvSpPr>
        <p:spPr>
          <a:xfrm rot="0">
            <a:off x="1848578" y="1367506"/>
            <a:ext cx="6496040" cy="904845"/>
          </a:xfrm>
          <a:prstGeom prst="rect">
            <a:avLst/>
          </a:prstGeom>
        </p:spPr>
        <p:txBody>
          <a:bodyPr anchor="t" rtlCol="false" tIns="0" lIns="0" bIns="0" rIns="0">
            <a:spAutoFit/>
          </a:bodyPr>
          <a:lstStyle/>
          <a:p>
            <a:pPr>
              <a:lnSpc>
                <a:spcPts val="6720"/>
              </a:lnSpc>
            </a:pPr>
            <a:r>
              <a:rPr lang="en-US" sz="5600">
                <a:solidFill>
                  <a:srgbClr val="FDD54F"/>
                </a:solidFill>
                <a:latin typeface="Poppins"/>
              </a:rPr>
              <a:t>CONCLUSION</a:t>
            </a:r>
          </a:p>
        </p:txBody>
      </p:sp>
      <p:sp>
        <p:nvSpPr>
          <p:cNvPr name="TextBox 11" id="11"/>
          <p:cNvSpPr txBox="true"/>
          <p:nvPr/>
        </p:nvSpPr>
        <p:spPr>
          <a:xfrm rot="0">
            <a:off x="1909784" y="5347505"/>
            <a:ext cx="559658" cy="289935"/>
          </a:xfrm>
          <a:prstGeom prst="rect">
            <a:avLst/>
          </a:prstGeom>
        </p:spPr>
        <p:txBody>
          <a:bodyPr anchor="t" rtlCol="false" tIns="0" lIns="0" bIns="0" rIns="0">
            <a:spAutoFit/>
          </a:bodyPr>
          <a:lstStyle/>
          <a:p>
            <a:pPr algn="ctr">
              <a:lnSpc>
                <a:spcPts val="2250"/>
              </a:lnSpc>
              <a:spcBef>
                <a:spcPct val="0"/>
              </a:spcBef>
            </a:pPr>
            <a:r>
              <a:rPr lang="en-US" sz="1607">
                <a:solidFill>
                  <a:srgbClr val="FFFFFF"/>
                </a:solidFill>
                <a:latin typeface="Poppins Bold"/>
              </a:rPr>
              <a:t>02</a:t>
            </a:r>
          </a:p>
        </p:txBody>
      </p:sp>
      <p:sp>
        <p:nvSpPr>
          <p:cNvPr name="TextBox 12" id="12"/>
          <p:cNvSpPr txBox="true"/>
          <p:nvPr/>
        </p:nvSpPr>
        <p:spPr>
          <a:xfrm rot="0">
            <a:off x="1787373" y="5942325"/>
            <a:ext cx="8887272" cy="2040540"/>
          </a:xfrm>
          <a:prstGeom prst="rect">
            <a:avLst/>
          </a:prstGeom>
        </p:spPr>
        <p:txBody>
          <a:bodyPr anchor="t" rtlCol="false" tIns="0" lIns="0" bIns="0" rIns="0">
            <a:spAutoFit/>
          </a:bodyPr>
          <a:lstStyle/>
          <a:p>
            <a:pPr>
              <a:lnSpc>
                <a:spcPts val="4061"/>
              </a:lnSpc>
            </a:pPr>
            <a:r>
              <a:rPr lang="en-US" sz="2901">
                <a:solidFill>
                  <a:srgbClr val="FFFFFF"/>
                </a:solidFill>
                <a:latin typeface="Open Sans"/>
              </a:rPr>
              <a:t>The wireless monitoring of the farm </a:t>
            </a:r>
            <a:r>
              <a:rPr lang="en-US" sz="2901">
                <a:solidFill>
                  <a:srgbClr val="FFFFFF"/>
                </a:solidFill>
                <a:latin typeface="Open Sans"/>
              </a:rPr>
              <a:t>using a temperature sensors and humidity sensors can be used to reduce</a:t>
            </a:r>
          </a:p>
          <a:p>
            <a:pPr>
              <a:lnSpc>
                <a:spcPts val="4061"/>
              </a:lnSpc>
              <a:spcBef>
                <a:spcPct val="0"/>
              </a:spcBef>
            </a:pPr>
            <a:r>
              <a:rPr lang="en-US" sz="2901">
                <a:solidFill>
                  <a:srgbClr val="FFFFFF"/>
                </a:solidFill>
                <a:latin typeface="Open Sans"/>
              </a:rPr>
              <a:t>human power consumption</a:t>
            </a:r>
          </a:p>
        </p:txBody>
      </p:sp>
      <p:sp>
        <p:nvSpPr>
          <p:cNvPr name="TextBox 13" id="13"/>
          <p:cNvSpPr txBox="true"/>
          <p:nvPr/>
        </p:nvSpPr>
        <p:spPr>
          <a:xfrm rot="0">
            <a:off x="10133736" y="3465360"/>
            <a:ext cx="559658" cy="289935"/>
          </a:xfrm>
          <a:prstGeom prst="rect">
            <a:avLst/>
          </a:prstGeom>
        </p:spPr>
        <p:txBody>
          <a:bodyPr anchor="t" rtlCol="false" tIns="0" lIns="0" bIns="0" rIns="0">
            <a:spAutoFit/>
          </a:bodyPr>
          <a:lstStyle/>
          <a:p>
            <a:pPr algn="ctr">
              <a:lnSpc>
                <a:spcPts val="2250"/>
              </a:lnSpc>
              <a:spcBef>
                <a:spcPct val="0"/>
              </a:spcBef>
            </a:pPr>
            <a:r>
              <a:rPr lang="en-US" sz="1607">
                <a:solidFill>
                  <a:srgbClr val="FFFFFF"/>
                </a:solidFill>
                <a:latin typeface="Poppins Bold"/>
              </a:rPr>
              <a:t>03</a:t>
            </a:r>
          </a:p>
        </p:txBody>
      </p:sp>
      <p:sp>
        <p:nvSpPr>
          <p:cNvPr name="TextBox 14" id="14"/>
          <p:cNvSpPr txBox="true"/>
          <p:nvPr/>
        </p:nvSpPr>
        <p:spPr>
          <a:xfrm rot="0">
            <a:off x="1787373" y="3213526"/>
            <a:ext cx="7629617" cy="1819570"/>
          </a:xfrm>
          <a:prstGeom prst="rect">
            <a:avLst/>
          </a:prstGeom>
        </p:spPr>
        <p:txBody>
          <a:bodyPr anchor="t" rtlCol="false" tIns="0" lIns="0" bIns="0" rIns="0">
            <a:spAutoFit/>
          </a:bodyPr>
          <a:lstStyle/>
          <a:p>
            <a:pPr>
              <a:lnSpc>
                <a:spcPts val="3639"/>
              </a:lnSpc>
            </a:pPr>
            <a:r>
              <a:rPr lang="en-US" sz="2599">
                <a:solidFill>
                  <a:srgbClr val="FFFFFF"/>
                </a:solidFill>
                <a:latin typeface="Open Sans"/>
              </a:rPr>
              <a:t>Agriculture stick using IoT will be used to support the farmers to monitor the data like temperature</a:t>
            </a:r>
          </a:p>
          <a:p>
            <a:pPr>
              <a:lnSpc>
                <a:spcPts val="3639"/>
              </a:lnSpc>
              <a:spcBef>
                <a:spcPct val="0"/>
              </a:spcBef>
            </a:pPr>
            <a:r>
              <a:rPr lang="en-US" sz="2599">
                <a:solidFill>
                  <a:srgbClr val="FFFFFF"/>
                </a:solidFill>
                <a:latin typeface="Open Sans"/>
              </a:rPr>
              <a:t>and soil moisture, which results in an increase in food production.</a:t>
            </a:r>
          </a:p>
        </p:txBody>
      </p:sp>
      <p:sp>
        <p:nvSpPr>
          <p:cNvPr name="TextBox 15" id="15"/>
          <p:cNvSpPr txBox="true"/>
          <p:nvPr/>
        </p:nvSpPr>
        <p:spPr>
          <a:xfrm rot="0">
            <a:off x="1848578" y="2618791"/>
            <a:ext cx="559658" cy="289935"/>
          </a:xfrm>
          <a:prstGeom prst="rect">
            <a:avLst/>
          </a:prstGeom>
        </p:spPr>
        <p:txBody>
          <a:bodyPr anchor="t" rtlCol="false" tIns="0" lIns="0" bIns="0" rIns="0">
            <a:spAutoFit/>
          </a:bodyPr>
          <a:lstStyle/>
          <a:p>
            <a:pPr algn="ctr">
              <a:lnSpc>
                <a:spcPts val="2250"/>
              </a:lnSpc>
              <a:spcBef>
                <a:spcPct val="0"/>
              </a:spcBef>
            </a:pPr>
            <a:r>
              <a:rPr lang="en-US" sz="1607">
                <a:solidFill>
                  <a:srgbClr val="FFFFFF"/>
                </a:solidFill>
                <a:latin typeface="Poppins Bold"/>
              </a:rPr>
              <a:t>01</a:t>
            </a:r>
          </a:p>
        </p:txBody>
      </p:sp>
      <p:sp>
        <p:nvSpPr>
          <p:cNvPr name="TextBox 16" id="16"/>
          <p:cNvSpPr txBox="true"/>
          <p:nvPr/>
        </p:nvSpPr>
        <p:spPr>
          <a:xfrm rot="0">
            <a:off x="9819811" y="4074187"/>
            <a:ext cx="8714917" cy="1746694"/>
          </a:xfrm>
          <a:prstGeom prst="rect">
            <a:avLst/>
          </a:prstGeom>
        </p:spPr>
        <p:txBody>
          <a:bodyPr anchor="t" rtlCol="false" tIns="0" lIns="0" bIns="0" rIns="0">
            <a:spAutoFit/>
          </a:bodyPr>
          <a:lstStyle/>
          <a:p>
            <a:pPr>
              <a:lnSpc>
                <a:spcPts val="3514"/>
              </a:lnSpc>
            </a:pPr>
            <a:r>
              <a:rPr lang="en-US" sz="2510">
                <a:solidFill>
                  <a:srgbClr val="FFFFFF"/>
                </a:solidFill>
                <a:latin typeface="Open Sans"/>
              </a:rPr>
              <a:t>The purpose of this article is to propose a new</a:t>
            </a:r>
          </a:p>
          <a:p>
            <a:pPr>
              <a:lnSpc>
                <a:spcPts val="3514"/>
              </a:lnSpc>
            </a:pPr>
            <a:r>
              <a:rPr lang="en-US" sz="2510">
                <a:solidFill>
                  <a:srgbClr val="FFFFFF"/>
                </a:solidFill>
                <a:latin typeface="Open Sans"/>
              </a:rPr>
              <a:t> Smart IoT to help farmers to </a:t>
            </a:r>
            <a:r>
              <a:rPr lang="en-US" sz="2510">
                <a:solidFill>
                  <a:srgbClr val="FFFFFF"/>
                </a:solidFill>
                <a:latin typeface="Open Sans"/>
              </a:rPr>
              <a:t>collect live environmental data  to monitor smart agriculture and increase</a:t>
            </a:r>
          </a:p>
          <a:p>
            <a:pPr>
              <a:lnSpc>
                <a:spcPts val="3514"/>
              </a:lnSpc>
              <a:spcBef>
                <a:spcPct val="0"/>
              </a:spcBef>
            </a:pPr>
            <a:r>
              <a:rPr lang="en-US" sz="2510">
                <a:solidFill>
                  <a:srgbClr val="FFFFFF"/>
                </a:solidFill>
                <a:latin typeface="Open Sans"/>
              </a:rPr>
              <a:t>overall yield and product quality</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546184" cy="54618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05735" y="1178928"/>
            <a:ext cx="192115" cy="245728"/>
          </a:xfrm>
          <a:prstGeom prst="rect">
            <a:avLst/>
          </a:prstGeom>
        </p:spPr>
      </p:pic>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135956" y="1991456"/>
            <a:ext cx="6304087" cy="6304087"/>
          </a:xfrm>
          <a:prstGeom prst="rect">
            <a:avLst/>
          </a:prstGeom>
        </p:spPr>
      </p:pic>
      <p:grpSp>
        <p:nvGrpSpPr>
          <p:cNvPr name="Group 5" id="5"/>
          <p:cNvGrpSpPr>
            <a:grpSpLocks noChangeAspect="true"/>
          </p:cNvGrpSpPr>
          <p:nvPr/>
        </p:nvGrpSpPr>
        <p:grpSpPr>
          <a:xfrm rot="0">
            <a:off x="11744360" y="-120907"/>
            <a:ext cx="3391597" cy="3391583"/>
            <a:chOff x="0" y="0"/>
            <a:chExt cx="6350000" cy="6349975"/>
          </a:xfrm>
        </p:grpSpPr>
        <p:sp>
          <p:nvSpPr>
            <p:cNvPr name="Freeform 6" id="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44999" r="-44999" t="0" b="0"/>
              </a:stretch>
            </a:blipFill>
          </p:spPr>
        </p:sp>
      </p:grpSp>
      <p:pic>
        <p:nvPicPr>
          <p:cNvPr name="Picture 7" id="7"/>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848578" y="5716268"/>
            <a:ext cx="682068" cy="682068"/>
          </a:xfrm>
          <a:prstGeom prst="rect">
            <a:avLst/>
          </a:prstGeom>
        </p:spPr>
      </p:pic>
      <p:pic>
        <p:nvPicPr>
          <p:cNvPr name="Picture 8" id="8"/>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011326" y="2787571"/>
            <a:ext cx="682068" cy="682068"/>
          </a:xfrm>
          <a:prstGeom prst="rect">
            <a:avLst/>
          </a:prstGeom>
        </p:spPr>
      </p:pic>
      <p:pic>
        <p:nvPicPr>
          <p:cNvPr name="Picture 9" id="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787373" y="2430480"/>
            <a:ext cx="682068" cy="682068"/>
          </a:xfrm>
          <a:prstGeom prst="rect">
            <a:avLst/>
          </a:prstGeom>
        </p:spPr>
      </p:pic>
      <p:sp>
        <p:nvSpPr>
          <p:cNvPr name="TextBox 10" id="10"/>
          <p:cNvSpPr txBox="true"/>
          <p:nvPr/>
        </p:nvSpPr>
        <p:spPr>
          <a:xfrm rot="0">
            <a:off x="1848578" y="1367506"/>
            <a:ext cx="6496040" cy="904845"/>
          </a:xfrm>
          <a:prstGeom prst="rect">
            <a:avLst/>
          </a:prstGeom>
        </p:spPr>
        <p:txBody>
          <a:bodyPr anchor="t" rtlCol="false" tIns="0" lIns="0" bIns="0" rIns="0">
            <a:spAutoFit/>
          </a:bodyPr>
          <a:lstStyle/>
          <a:p>
            <a:pPr>
              <a:lnSpc>
                <a:spcPts val="6720"/>
              </a:lnSpc>
            </a:pPr>
            <a:r>
              <a:rPr lang="en-US" sz="5600">
                <a:solidFill>
                  <a:srgbClr val="FDD54F"/>
                </a:solidFill>
                <a:latin typeface="Poppins Bold"/>
              </a:rPr>
              <a:t>References</a:t>
            </a:r>
          </a:p>
        </p:txBody>
      </p:sp>
      <p:sp>
        <p:nvSpPr>
          <p:cNvPr name="TextBox 11" id="11"/>
          <p:cNvSpPr txBox="true"/>
          <p:nvPr/>
        </p:nvSpPr>
        <p:spPr>
          <a:xfrm rot="0">
            <a:off x="1909784" y="5347505"/>
            <a:ext cx="559658" cy="289935"/>
          </a:xfrm>
          <a:prstGeom prst="rect">
            <a:avLst/>
          </a:prstGeom>
        </p:spPr>
        <p:txBody>
          <a:bodyPr anchor="t" rtlCol="false" tIns="0" lIns="0" bIns="0" rIns="0">
            <a:spAutoFit/>
          </a:bodyPr>
          <a:lstStyle/>
          <a:p>
            <a:pPr algn="ctr">
              <a:lnSpc>
                <a:spcPts val="2250"/>
              </a:lnSpc>
              <a:spcBef>
                <a:spcPct val="0"/>
              </a:spcBef>
            </a:pPr>
            <a:r>
              <a:rPr lang="en-US" sz="1607">
                <a:solidFill>
                  <a:srgbClr val="FFFFFF"/>
                </a:solidFill>
                <a:latin typeface="Poppins Bold"/>
              </a:rPr>
              <a:t>02</a:t>
            </a:r>
          </a:p>
        </p:txBody>
      </p:sp>
      <p:sp>
        <p:nvSpPr>
          <p:cNvPr name="TextBox 12" id="12"/>
          <p:cNvSpPr txBox="true"/>
          <p:nvPr/>
        </p:nvSpPr>
        <p:spPr>
          <a:xfrm rot="0">
            <a:off x="1307669" y="6417386"/>
            <a:ext cx="8887272" cy="3069079"/>
          </a:xfrm>
          <a:prstGeom prst="rect">
            <a:avLst/>
          </a:prstGeom>
        </p:spPr>
        <p:txBody>
          <a:bodyPr anchor="t" rtlCol="false" tIns="0" lIns="0" bIns="0" rIns="0">
            <a:spAutoFit/>
          </a:bodyPr>
          <a:lstStyle/>
          <a:p>
            <a:pPr>
              <a:lnSpc>
                <a:spcPts val="4061"/>
              </a:lnSpc>
            </a:pPr>
            <a:r>
              <a:rPr lang="en-US" sz="2901">
                <a:solidFill>
                  <a:srgbClr val="FFFFFF"/>
                </a:solidFill>
                <a:latin typeface="Open Sans"/>
              </a:rPr>
              <a:t>Khan, N., Naseer, Y., Alam, I., Abbas, T., &amp; Iqbal, Y. (2018, March). Wireless controlled smart</a:t>
            </a:r>
          </a:p>
          <a:p>
            <a:pPr>
              <a:lnSpc>
                <a:spcPts val="4061"/>
              </a:lnSpc>
            </a:pPr>
            <a:r>
              <a:rPr lang="en-US" sz="2901">
                <a:solidFill>
                  <a:srgbClr val="FFFFFF"/>
                </a:solidFill>
                <a:latin typeface="Open Sans"/>
              </a:rPr>
              <a:t>digital energy meter and theft control using GSM with GUI. In 2018 International Conference</a:t>
            </a:r>
          </a:p>
          <a:p>
            <a:pPr>
              <a:lnSpc>
                <a:spcPts val="4061"/>
              </a:lnSpc>
              <a:spcBef>
                <a:spcPct val="0"/>
              </a:spcBef>
            </a:pPr>
            <a:r>
              <a:rPr lang="en-US" sz="2901">
                <a:solidFill>
                  <a:srgbClr val="FFFFFF"/>
                </a:solidFill>
                <a:latin typeface="Open Sans"/>
              </a:rPr>
              <a:t>on Computing, Mathematics and Engineering Technologies (iCoMET) (pp. 1-6). IEEE.</a:t>
            </a:r>
          </a:p>
        </p:txBody>
      </p:sp>
      <p:sp>
        <p:nvSpPr>
          <p:cNvPr name="TextBox 13" id="13"/>
          <p:cNvSpPr txBox="true"/>
          <p:nvPr/>
        </p:nvSpPr>
        <p:spPr>
          <a:xfrm rot="0">
            <a:off x="10133736" y="2943768"/>
            <a:ext cx="559658" cy="289935"/>
          </a:xfrm>
          <a:prstGeom prst="rect">
            <a:avLst/>
          </a:prstGeom>
        </p:spPr>
        <p:txBody>
          <a:bodyPr anchor="t" rtlCol="false" tIns="0" lIns="0" bIns="0" rIns="0">
            <a:spAutoFit/>
          </a:bodyPr>
          <a:lstStyle/>
          <a:p>
            <a:pPr algn="ctr">
              <a:lnSpc>
                <a:spcPts val="2250"/>
              </a:lnSpc>
              <a:spcBef>
                <a:spcPct val="0"/>
              </a:spcBef>
            </a:pPr>
            <a:r>
              <a:rPr lang="en-US" sz="1607">
                <a:solidFill>
                  <a:srgbClr val="FFFFFF"/>
                </a:solidFill>
                <a:latin typeface="Poppins Bold"/>
              </a:rPr>
              <a:t>03</a:t>
            </a:r>
          </a:p>
        </p:txBody>
      </p:sp>
      <p:sp>
        <p:nvSpPr>
          <p:cNvPr name="TextBox 14" id="14"/>
          <p:cNvSpPr txBox="true"/>
          <p:nvPr/>
        </p:nvSpPr>
        <p:spPr>
          <a:xfrm rot="0">
            <a:off x="1787373" y="3213526"/>
            <a:ext cx="7629617" cy="2276685"/>
          </a:xfrm>
          <a:prstGeom prst="rect">
            <a:avLst/>
          </a:prstGeom>
        </p:spPr>
        <p:txBody>
          <a:bodyPr anchor="t" rtlCol="false" tIns="0" lIns="0" bIns="0" rIns="0">
            <a:spAutoFit/>
          </a:bodyPr>
          <a:lstStyle/>
          <a:p>
            <a:pPr>
              <a:lnSpc>
                <a:spcPts val="3639"/>
              </a:lnSpc>
            </a:pPr>
            <a:r>
              <a:rPr lang="en-US" sz="2599">
                <a:solidFill>
                  <a:srgbClr val="FFFFFF"/>
                </a:solidFill>
                <a:latin typeface="Open Sans"/>
              </a:rPr>
              <a:t>Tshali, D., Sumbwanyambe, M., &amp;Hlalelef, T. S. (2018, April). Towards a GSM enabled</a:t>
            </a:r>
          </a:p>
          <a:p>
            <a:pPr>
              <a:lnSpc>
                <a:spcPts val="3639"/>
              </a:lnSpc>
            </a:pPr>
            <a:r>
              <a:rPr lang="en-US" sz="2599">
                <a:solidFill>
                  <a:srgbClr val="FFFFFF"/>
                </a:solidFill>
                <a:latin typeface="Open Sans"/>
              </a:rPr>
              <a:t>remote monitoring medical system. In 2018 3rd Biennial South African Biomedical Engineering</a:t>
            </a:r>
          </a:p>
          <a:p>
            <a:pPr>
              <a:lnSpc>
                <a:spcPts val="3639"/>
              </a:lnSpc>
              <a:spcBef>
                <a:spcPct val="0"/>
              </a:spcBef>
            </a:pPr>
            <a:r>
              <a:rPr lang="en-US" sz="2599">
                <a:solidFill>
                  <a:srgbClr val="FFFFFF"/>
                </a:solidFill>
                <a:latin typeface="Open Sans"/>
              </a:rPr>
              <a:t>Conference (SAIBMEC) (pp. 1-4). IEEE.</a:t>
            </a:r>
          </a:p>
        </p:txBody>
      </p:sp>
      <p:sp>
        <p:nvSpPr>
          <p:cNvPr name="TextBox 15" id="15"/>
          <p:cNvSpPr txBox="true"/>
          <p:nvPr/>
        </p:nvSpPr>
        <p:spPr>
          <a:xfrm rot="0">
            <a:off x="1848578" y="2618791"/>
            <a:ext cx="559658" cy="289935"/>
          </a:xfrm>
          <a:prstGeom prst="rect">
            <a:avLst/>
          </a:prstGeom>
        </p:spPr>
        <p:txBody>
          <a:bodyPr anchor="t" rtlCol="false" tIns="0" lIns="0" bIns="0" rIns="0">
            <a:spAutoFit/>
          </a:bodyPr>
          <a:lstStyle/>
          <a:p>
            <a:pPr algn="ctr">
              <a:lnSpc>
                <a:spcPts val="2250"/>
              </a:lnSpc>
              <a:spcBef>
                <a:spcPct val="0"/>
              </a:spcBef>
            </a:pPr>
            <a:r>
              <a:rPr lang="en-US" sz="1607">
                <a:solidFill>
                  <a:srgbClr val="FFFFFF"/>
                </a:solidFill>
                <a:latin typeface="Poppins Bold"/>
              </a:rPr>
              <a:t>01</a:t>
            </a:r>
          </a:p>
        </p:txBody>
      </p:sp>
      <p:sp>
        <p:nvSpPr>
          <p:cNvPr name="TextBox 16" id="16"/>
          <p:cNvSpPr txBox="true"/>
          <p:nvPr/>
        </p:nvSpPr>
        <p:spPr>
          <a:xfrm rot="0">
            <a:off x="9573083" y="3555112"/>
            <a:ext cx="8714917" cy="2623344"/>
          </a:xfrm>
          <a:prstGeom prst="rect">
            <a:avLst/>
          </a:prstGeom>
        </p:spPr>
        <p:txBody>
          <a:bodyPr anchor="t" rtlCol="false" tIns="0" lIns="0" bIns="0" rIns="0">
            <a:spAutoFit/>
          </a:bodyPr>
          <a:lstStyle/>
          <a:p>
            <a:pPr>
              <a:lnSpc>
                <a:spcPts val="3514"/>
              </a:lnSpc>
            </a:pPr>
            <a:r>
              <a:rPr lang="en-US" sz="2510">
                <a:solidFill>
                  <a:srgbClr val="FFFFFF"/>
                </a:solidFill>
                <a:latin typeface="Open Sans"/>
              </a:rPr>
              <a:t>Johnsen, F. T., Zieliński, Z., Wrona, K., Suri, N., Fuchs, C., Pradhan, M., ... &amp;Krzysztoń, M.</a:t>
            </a:r>
          </a:p>
          <a:p>
            <a:pPr>
              <a:lnSpc>
                <a:spcPts val="3514"/>
              </a:lnSpc>
            </a:pPr>
            <a:r>
              <a:rPr lang="en-US" sz="2510">
                <a:solidFill>
                  <a:srgbClr val="FFFFFF"/>
                </a:solidFill>
                <a:latin typeface="Open Sans"/>
              </a:rPr>
              <a:t>(2018, May). Application of IoT in military operations in a smart city. In 2018 International</a:t>
            </a:r>
          </a:p>
          <a:p>
            <a:pPr>
              <a:lnSpc>
                <a:spcPts val="3514"/>
              </a:lnSpc>
              <a:spcBef>
                <a:spcPct val="0"/>
              </a:spcBef>
            </a:pPr>
            <a:r>
              <a:rPr lang="en-US" sz="2510">
                <a:solidFill>
                  <a:srgbClr val="FFFFFF"/>
                </a:solidFill>
                <a:latin typeface="Open Sans"/>
              </a:rPr>
              <a:t>Conference on Military Communications and Information Systems (ICMCIS) (pp. 1-8). IEEE</a:t>
            </a:r>
          </a:p>
        </p:txBody>
      </p:sp>
      <p:sp>
        <p:nvSpPr>
          <p:cNvPr name="TextBox 17" id="17"/>
          <p:cNvSpPr txBox="true"/>
          <p:nvPr/>
        </p:nvSpPr>
        <p:spPr>
          <a:xfrm rot="0">
            <a:off x="1909784" y="5888522"/>
            <a:ext cx="559658" cy="289935"/>
          </a:xfrm>
          <a:prstGeom prst="rect">
            <a:avLst/>
          </a:prstGeom>
        </p:spPr>
        <p:txBody>
          <a:bodyPr anchor="t" rtlCol="false" tIns="0" lIns="0" bIns="0" rIns="0">
            <a:spAutoFit/>
          </a:bodyPr>
          <a:lstStyle/>
          <a:p>
            <a:pPr algn="ctr">
              <a:lnSpc>
                <a:spcPts val="2250"/>
              </a:lnSpc>
              <a:spcBef>
                <a:spcPct val="0"/>
              </a:spcBef>
            </a:pPr>
            <a:r>
              <a:rPr lang="en-US" sz="1607">
                <a:solidFill>
                  <a:srgbClr val="FFFFFF"/>
                </a:solidFill>
                <a:latin typeface="Poppins Bold"/>
              </a:rPr>
              <a:t>02</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06" r="0" b="7706"/>
          <a:stretch>
            <a:fillRect/>
          </a:stretch>
        </p:blipFill>
        <p:spPr>
          <a:xfrm>
            <a:off x="0" y="0"/>
            <a:ext cx="18288000" cy="1028700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4923308" y="-1307292"/>
            <a:ext cx="4671984" cy="4671984"/>
          </a:xfrm>
          <a:prstGeom prst="rect">
            <a:avLst/>
          </a:prstGeom>
        </p:spPr>
      </p:pic>
      <p:sp>
        <p:nvSpPr>
          <p:cNvPr name="TextBox 4" id="4"/>
          <p:cNvSpPr txBox="true"/>
          <p:nvPr/>
        </p:nvSpPr>
        <p:spPr>
          <a:xfrm rot="0">
            <a:off x="2526091" y="3751666"/>
            <a:ext cx="13235817" cy="2067224"/>
          </a:xfrm>
          <a:prstGeom prst="rect">
            <a:avLst/>
          </a:prstGeom>
        </p:spPr>
        <p:txBody>
          <a:bodyPr anchor="t" rtlCol="false" tIns="0" lIns="0" bIns="0" rIns="0">
            <a:spAutoFit/>
          </a:bodyPr>
          <a:lstStyle/>
          <a:p>
            <a:pPr algn="ctr">
              <a:lnSpc>
                <a:spcPts val="15976"/>
              </a:lnSpc>
              <a:spcBef>
                <a:spcPct val="0"/>
              </a:spcBef>
            </a:pPr>
            <a:r>
              <a:rPr lang="en-US" sz="11411">
                <a:solidFill>
                  <a:srgbClr val="FFFFFF"/>
                </a:solidFill>
                <a:latin typeface="Poppins ExtraBold"/>
              </a:rPr>
              <a:t>Thank You</a:t>
            </a:r>
          </a:p>
        </p:txBody>
      </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307292" y="6922308"/>
            <a:ext cx="4671984" cy="4671984"/>
          </a:xfrm>
          <a:prstGeom prst="rect">
            <a:avLst/>
          </a:prstGeom>
        </p:spPr>
      </p:pic>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2856594" y="1028700"/>
            <a:ext cx="1391836" cy="1391836"/>
          </a:xfrm>
          <a:prstGeom prst="rect">
            <a:avLst/>
          </a:prstGeom>
        </p:spPr>
      </p:pic>
      <p:pic>
        <p:nvPicPr>
          <p:cNvPr name="Picture 7" id="7"/>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5465163" y="3776299"/>
            <a:ext cx="593492" cy="593492"/>
          </a:xfrm>
          <a:prstGeom prst="rect">
            <a:avLst/>
          </a:prstGeom>
        </p:spPr>
      </p:pic>
      <p:pic>
        <p:nvPicPr>
          <p:cNvPr name="Picture 8" id="8"/>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4039570" y="7866464"/>
            <a:ext cx="1391836" cy="1391836"/>
          </a:xfrm>
          <a:prstGeom prst="rect">
            <a:avLst/>
          </a:prstGeom>
        </p:spPr>
      </p:pic>
      <p:pic>
        <p:nvPicPr>
          <p:cNvPr name="Picture 9" id="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229345" y="5917209"/>
            <a:ext cx="593492" cy="593492"/>
          </a:xfrm>
          <a:prstGeom prst="rect">
            <a:avLst/>
          </a:prstGeom>
        </p:spPr>
      </p:pic>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632744"/>
            <a:ext cx="546184" cy="54618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05735" y="782972"/>
            <a:ext cx="192115" cy="245728"/>
          </a:xfrm>
          <a:prstGeom prst="rect">
            <a:avLst/>
          </a:prstGeom>
        </p:spPr>
      </p:pic>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31787" y="5143500"/>
            <a:ext cx="6304087" cy="6304087"/>
          </a:xfrm>
          <a:prstGeom prst="rect">
            <a:avLst/>
          </a:prstGeom>
        </p:spPr>
      </p:pic>
      <p:grpSp>
        <p:nvGrpSpPr>
          <p:cNvPr name="Group 5" id="5"/>
          <p:cNvGrpSpPr>
            <a:grpSpLocks noChangeAspect="true"/>
          </p:cNvGrpSpPr>
          <p:nvPr/>
        </p:nvGrpSpPr>
        <p:grpSpPr>
          <a:xfrm rot="0">
            <a:off x="1301792" y="2262034"/>
            <a:ext cx="5856577" cy="5856553"/>
            <a:chOff x="0" y="0"/>
            <a:chExt cx="6350000" cy="6349975"/>
          </a:xfrm>
        </p:grpSpPr>
        <p:sp>
          <p:nvSpPr>
            <p:cNvPr name="Freeform 6" id="6"/>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31300" r="-31300" t="0" b="0"/>
              </a:stretch>
            </a:blipFill>
          </p:spPr>
        </p:sp>
      </p:grpSp>
      <p:pic>
        <p:nvPicPr>
          <p:cNvPr name="Picture 7" id="7"/>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6682402" y="2570151"/>
            <a:ext cx="951933" cy="951933"/>
          </a:xfrm>
          <a:prstGeom prst="rect">
            <a:avLst/>
          </a:prstGeom>
        </p:spPr>
      </p:pic>
      <p:sp>
        <p:nvSpPr>
          <p:cNvPr name="TextBox 8" id="8"/>
          <p:cNvSpPr txBox="true"/>
          <p:nvPr/>
        </p:nvSpPr>
        <p:spPr>
          <a:xfrm rot="0">
            <a:off x="9144000" y="1225592"/>
            <a:ext cx="8115300" cy="2206157"/>
          </a:xfrm>
          <a:prstGeom prst="rect">
            <a:avLst/>
          </a:prstGeom>
        </p:spPr>
        <p:txBody>
          <a:bodyPr anchor="t" rtlCol="false" tIns="0" lIns="0" bIns="0" rIns="0">
            <a:spAutoFit/>
          </a:bodyPr>
          <a:lstStyle/>
          <a:p>
            <a:pPr marL="677470" indent="-338735" lvl="1">
              <a:lnSpc>
                <a:spcPts val="4393"/>
              </a:lnSpc>
              <a:buFont typeface="Arial"/>
              <a:buChar char="•"/>
            </a:pPr>
            <a:r>
              <a:rPr lang="en-US" sz="3137">
                <a:solidFill>
                  <a:srgbClr val="000000"/>
                </a:solidFill>
                <a:latin typeface="Canva Sans"/>
              </a:rPr>
              <a:t>The Internet of Things (IoT) has made a revolution in all the fields of human life by </a:t>
            </a:r>
            <a:r>
              <a:rPr lang="en-US" sz="3137">
                <a:solidFill>
                  <a:srgbClr val="000000"/>
                </a:solidFill>
                <a:latin typeface="Canva Sans"/>
              </a:rPr>
              <a:t>making the work be smart and effective.</a:t>
            </a:r>
          </a:p>
        </p:txBody>
      </p:sp>
      <p:sp>
        <p:nvSpPr>
          <p:cNvPr name="TextBox 9" id="9"/>
          <p:cNvSpPr txBox="true"/>
          <p:nvPr/>
        </p:nvSpPr>
        <p:spPr>
          <a:xfrm rot="0">
            <a:off x="9320403" y="4032364"/>
            <a:ext cx="8581213" cy="2433453"/>
          </a:xfrm>
          <a:prstGeom prst="rect">
            <a:avLst/>
          </a:prstGeom>
        </p:spPr>
        <p:txBody>
          <a:bodyPr anchor="t" rtlCol="false" tIns="0" lIns="0" bIns="0" rIns="0">
            <a:spAutoFit/>
          </a:bodyPr>
          <a:lstStyle/>
          <a:p>
            <a:pPr marL="671147" indent="-335573" lvl="1">
              <a:lnSpc>
                <a:spcPts val="4818"/>
              </a:lnSpc>
              <a:buFont typeface="Arial"/>
              <a:buChar char="•"/>
            </a:pPr>
            <a:r>
              <a:rPr lang="en-US" sz="3108">
                <a:solidFill>
                  <a:srgbClr val="000000"/>
                </a:solidFill>
                <a:latin typeface="Canva Sans"/>
              </a:rPr>
              <a:t>The main idea of this paper is to propose the IoT based </a:t>
            </a:r>
            <a:r>
              <a:rPr lang="en-US" sz="3108">
                <a:solidFill>
                  <a:srgbClr val="000000"/>
                </a:solidFill>
                <a:latin typeface="Canva Sans"/>
              </a:rPr>
              <a:t>framework for the farmers by analyzing the live information like (moisture ,temperature) .</a:t>
            </a:r>
          </a:p>
        </p:txBody>
      </p:sp>
      <p:sp>
        <p:nvSpPr>
          <p:cNvPr name="TextBox 10" id="10"/>
          <p:cNvSpPr txBox="true"/>
          <p:nvPr/>
        </p:nvSpPr>
        <p:spPr>
          <a:xfrm rot="0">
            <a:off x="9292434" y="6976646"/>
            <a:ext cx="8637152" cy="2504445"/>
          </a:xfrm>
          <a:prstGeom prst="rect">
            <a:avLst/>
          </a:prstGeom>
        </p:spPr>
        <p:txBody>
          <a:bodyPr anchor="t" rtlCol="false" tIns="0" lIns="0" bIns="0" rIns="0">
            <a:spAutoFit/>
          </a:bodyPr>
          <a:lstStyle/>
          <a:p>
            <a:pPr marL="695664" indent="-347832" lvl="1">
              <a:lnSpc>
                <a:spcPts val="4994"/>
              </a:lnSpc>
              <a:buFont typeface="Arial"/>
              <a:buChar char="•"/>
            </a:pPr>
            <a:r>
              <a:rPr lang="en-US" sz="3222">
                <a:solidFill>
                  <a:srgbClr val="000000"/>
                </a:solidFill>
                <a:latin typeface="Canva Sans"/>
              </a:rPr>
              <a:t>A greenhouse is a building or a house for plant growth. Using IoT modules and web servers, we can make this green house building a smart space.</a:t>
            </a:r>
          </a:p>
        </p:txBody>
      </p:sp>
      <p:grpSp>
        <p:nvGrpSpPr>
          <p:cNvPr name="Group 11" id="11"/>
          <p:cNvGrpSpPr/>
          <p:nvPr/>
        </p:nvGrpSpPr>
        <p:grpSpPr>
          <a:xfrm rot="0">
            <a:off x="1706081" y="402518"/>
            <a:ext cx="5676966" cy="1859515"/>
            <a:chOff x="0" y="0"/>
            <a:chExt cx="7569287" cy="2479354"/>
          </a:xfrm>
        </p:grpSpPr>
        <p:sp>
          <p:nvSpPr>
            <p:cNvPr name="TextBox 12" id="12"/>
            <p:cNvSpPr txBox="true"/>
            <p:nvPr/>
          </p:nvSpPr>
          <p:spPr>
            <a:xfrm rot="0">
              <a:off x="0" y="1530426"/>
              <a:ext cx="7569287" cy="948928"/>
            </a:xfrm>
            <a:prstGeom prst="rect">
              <a:avLst/>
            </a:prstGeom>
          </p:spPr>
          <p:txBody>
            <a:bodyPr anchor="t" rtlCol="false" tIns="0" lIns="0" bIns="0" rIns="0">
              <a:spAutoFit/>
            </a:bodyPr>
            <a:lstStyle/>
            <a:p>
              <a:pPr algn="ctr">
                <a:lnSpc>
                  <a:spcPts val="5709"/>
                </a:lnSpc>
              </a:pPr>
            </a:p>
          </p:txBody>
        </p:sp>
        <p:sp>
          <p:nvSpPr>
            <p:cNvPr name="TextBox 13" id="13"/>
            <p:cNvSpPr txBox="true"/>
            <p:nvPr/>
          </p:nvSpPr>
          <p:spPr>
            <a:xfrm rot="0">
              <a:off x="0" y="95250"/>
              <a:ext cx="7569287" cy="1197446"/>
            </a:xfrm>
            <a:prstGeom prst="rect">
              <a:avLst/>
            </a:prstGeom>
          </p:spPr>
          <p:txBody>
            <a:bodyPr anchor="t" rtlCol="false" tIns="0" lIns="0" bIns="0" rIns="0">
              <a:spAutoFit/>
            </a:bodyPr>
            <a:lstStyle/>
            <a:p>
              <a:pPr algn="ctr">
                <a:lnSpc>
                  <a:spcPts val="6714"/>
                </a:lnSpc>
              </a:pPr>
              <a:r>
                <a:rPr lang="en-US" sz="6395">
                  <a:solidFill>
                    <a:srgbClr val="F8049C"/>
                  </a:solidFill>
                  <a:latin typeface="Garet Book"/>
                </a:rPr>
                <a:t>Introduction</a:t>
              </a:r>
            </a:p>
          </p:txBody>
        </p:sp>
      </p:grpSp>
      <p:pic>
        <p:nvPicPr>
          <p:cNvPr name="Picture 14" id="1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7027141" y="2878268"/>
            <a:ext cx="262456" cy="335699"/>
          </a:xfrm>
          <a:prstGeom prst="rect">
            <a:avLst/>
          </a:prstGeom>
        </p:spPr>
      </p:pic>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546184" cy="546184"/>
          </a:xfrm>
          <a:prstGeom prst="rect">
            <a:avLst/>
          </a:prstGeom>
        </p:spPr>
      </p:pic>
      <p:grpSp>
        <p:nvGrpSpPr>
          <p:cNvPr name="Group 3" id="3"/>
          <p:cNvGrpSpPr>
            <a:grpSpLocks noChangeAspect="true"/>
          </p:cNvGrpSpPr>
          <p:nvPr/>
        </p:nvGrpSpPr>
        <p:grpSpPr>
          <a:xfrm rot="0">
            <a:off x="15563502" y="-393999"/>
            <a:ext cx="3391597" cy="3391583"/>
            <a:chOff x="0" y="0"/>
            <a:chExt cx="6350000" cy="6349975"/>
          </a:xfrm>
        </p:grpSpPr>
        <p:sp>
          <p:nvSpPr>
            <p:cNvPr name="Freeform 4" id="4"/>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4999" r="-24999" t="0" b="0"/>
              </a:stretch>
            </a:blipFill>
          </p:spPr>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858259" y="4230521"/>
            <a:ext cx="1447374" cy="1447374"/>
          </a:xfrm>
          <a:prstGeom prst="rect">
            <a:avLst/>
          </a:prstGeom>
        </p:spPr>
      </p:pic>
      <p:sp>
        <p:nvSpPr>
          <p:cNvPr name="TextBox 6" id="6"/>
          <p:cNvSpPr txBox="true"/>
          <p:nvPr/>
        </p:nvSpPr>
        <p:spPr>
          <a:xfrm rot="0">
            <a:off x="3422550" y="4362816"/>
            <a:ext cx="4873500" cy="1135845"/>
          </a:xfrm>
          <a:prstGeom prst="rect">
            <a:avLst/>
          </a:prstGeom>
        </p:spPr>
        <p:txBody>
          <a:bodyPr anchor="t" rtlCol="false" tIns="0" lIns="0" bIns="0" rIns="0">
            <a:spAutoFit/>
          </a:bodyPr>
          <a:lstStyle/>
          <a:p>
            <a:pPr>
              <a:lnSpc>
                <a:spcPts val="3079"/>
              </a:lnSpc>
            </a:pPr>
            <a:r>
              <a:rPr lang="en-US" sz="2199">
                <a:solidFill>
                  <a:srgbClr val="FFFFFF"/>
                </a:solidFill>
                <a:latin typeface="Open Sans"/>
              </a:rPr>
              <a:t>Monitoring of live condition of soil &amp;</a:t>
            </a:r>
          </a:p>
          <a:p>
            <a:pPr>
              <a:lnSpc>
                <a:spcPts val="3079"/>
              </a:lnSpc>
            </a:pPr>
            <a:r>
              <a:rPr lang="en-US" sz="2199">
                <a:solidFill>
                  <a:srgbClr val="FFFFFF"/>
                </a:solidFill>
                <a:latin typeface="Open Sans"/>
              </a:rPr>
              <a:t> climate conditions</a:t>
            </a:r>
          </a:p>
          <a:p>
            <a:pPr>
              <a:lnSpc>
                <a:spcPts val="2939"/>
              </a:lnSpc>
              <a:spcBef>
                <a:spcPct val="0"/>
              </a:spcBef>
            </a:pPr>
          </a:p>
        </p:txBody>
      </p:sp>
      <p:sp>
        <p:nvSpPr>
          <p:cNvPr name="TextBox 7" id="7"/>
          <p:cNvSpPr txBox="true"/>
          <p:nvPr/>
        </p:nvSpPr>
        <p:spPr>
          <a:xfrm rot="0">
            <a:off x="1980299" y="4635866"/>
            <a:ext cx="1203294" cy="570010"/>
          </a:xfrm>
          <a:prstGeom prst="rect">
            <a:avLst/>
          </a:prstGeom>
        </p:spPr>
        <p:txBody>
          <a:bodyPr anchor="t" rtlCol="false" tIns="0" lIns="0" bIns="0" rIns="0">
            <a:spAutoFit/>
          </a:bodyPr>
          <a:lstStyle/>
          <a:p>
            <a:pPr algn="ctr">
              <a:lnSpc>
                <a:spcPts val="4672"/>
              </a:lnSpc>
              <a:spcBef>
                <a:spcPct val="0"/>
              </a:spcBef>
            </a:pPr>
            <a:r>
              <a:rPr lang="en-US" sz="3337">
                <a:solidFill>
                  <a:srgbClr val="FFFFFF"/>
                </a:solidFill>
                <a:latin typeface="Open Sans Bold"/>
              </a:rPr>
              <a:t>01</a:t>
            </a:r>
          </a:p>
        </p:txBody>
      </p:sp>
      <p:pic>
        <p:nvPicPr>
          <p:cNvPr name="Picture 8" id="8"/>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858259" y="6860932"/>
            <a:ext cx="1447374" cy="1447374"/>
          </a:xfrm>
          <a:prstGeom prst="rect">
            <a:avLst/>
          </a:prstGeom>
        </p:spPr>
      </p:pic>
      <p:sp>
        <p:nvSpPr>
          <p:cNvPr name="TextBox 9" id="9"/>
          <p:cNvSpPr txBox="true"/>
          <p:nvPr/>
        </p:nvSpPr>
        <p:spPr>
          <a:xfrm rot="0">
            <a:off x="3662020" y="6676151"/>
            <a:ext cx="5123600" cy="1238138"/>
          </a:xfrm>
          <a:prstGeom prst="rect">
            <a:avLst/>
          </a:prstGeom>
        </p:spPr>
        <p:txBody>
          <a:bodyPr anchor="t" rtlCol="false" tIns="0" lIns="0" bIns="0" rIns="0">
            <a:spAutoFit/>
          </a:bodyPr>
          <a:lstStyle/>
          <a:p>
            <a:pPr>
              <a:lnSpc>
                <a:spcPts val="3385"/>
              </a:lnSpc>
            </a:pPr>
            <a:r>
              <a:rPr lang="en-US" sz="2418">
                <a:solidFill>
                  <a:srgbClr val="FFFFFF"/>
                </a:solidFill>
                <a:latin typeface="Open Sans"/>
              </a:rPr>
              <a:t> </a:t>
            </a:r>
            <a:r>
              <a:rPr lang="en-US" sz="2418">
                <a:solidFill>
                  <a:srgbClr val="FFFFFF"/>
                </a:solidFill>
                <a:latin typeface="Open Sans"/>
              </a:rPr>
              <a:t>Management of crops</a:t>
            </a:r>
          </a:p>
          <a:p>
            <a:pPr>
              <a:lnSpc>
                <a:spcPts val="3385"/>
              </a:lnSpc>
            </a:pPr>
            <a:r>
              <a:rPr lang="en-US" sz="2418">
                <a:solidFill>
                  <a:srgbClr val="FFFFFF"/>
                </a:solidFill>
                <a:latin typeface="Open Sans"/>
              </a:rPr>
              <a:t>using sensors</a:t>
            </a:r>
          </a:p>
          <a:p>
            <a:pPr>
              <a:lnSpc>
                <a:spcPts val="3385"/>
              </a:lnSpc>
              <a:spcBef>
                <a:spcPct val="0"/>
              </a:spcBef>
            </a:pPr>
          </a:p>
        </p:txBody>
      </p:sp>
      <p:sp>
        <p:nvSpPr>
          <p:cNvPr name="TextBox 10" id="10"/>
          <p:cNvSpPr txBox="true"/>
          <p:nvPr/>
        </p:nvSpPr>
        <p:spPr>
          <a:xfrm rot="0">
            <a:off x="1980299" y="7266277"/>
            <a:ext cx="1203294" cy="570010"/>
          </a:xfrm>
          <a:prstGeom prst="rect">
            <a:avLst/>
          </a:prstGeom>
        </p:spPr>
        <p:txBody>
          <a:bodyPr anchor="t" rtlCol="false" tIns="0" lIns="0" bIns="0" rIns="0">
            <a:spAutoFit/>
          </a:bodyPr>
          <a:lstStyle/>
          <a:p>
            <a:pPr algn="ctr">
              <a:lnSpc>
                <a:spcPts val="4672"/>
              </a:lnSpc>
              <a:spcBef>
                <a:spcPct val="0"/>
              </a:spcBef>
            </a:pPr>
            <a:r>
              <a:rPr lang="en-US" sz="3337">
                <a:solidFill>
                  <a:srgbClr val="FFFFFF"/>
                </a:solidFill>
                <a:latin typeface="Open Sans Bold"/>
              </a:rPr>
              <a:t>03</a:t>
            </a:r>
          </a:p>
        </p:txBody>
      </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9731182" y="4230521"/>
            <a:ext cx="1447374" cy="1447374"/>
          </a:xfrm>
          <a:prstGeom prst="rect">
            <a:avLst/>
          </a:prstGeom>
        </p:spPr>
      </p:pic>
      <p:sp>
        <p:nvSpPr>
          <p:cNvPr name="TextBox 12" id="12"/>
          <p:cNvSpPr txBox="true"/>
          <p:nvPr/>
        </p:nvSpPr>
        <p:spPr>
          <a:xfrm rot="0">
            <a:off x="11556241" y="4283164"/>
            <a:ext cx="4873500" cy="860336"/>
          </a:xfrm>
          <a:prstGeom prst="rect">
            <a:avLst/>
          </a:prstGeom>
        </p:spPr>
        <p:txBody>
          <a:bodyPr anchor="t" rtlCol="false" tIns="0" lIns="0" bIns="0" rIns="0">
            <a:spAutoFit/>
          </a:bodyPr>
          <a:lstStyle/>
          <a:p>
            <a:pPr>
              <a:lnSpc>
                <a:spcPts val="3499"/>
              </a:lnSpc>
              <a:spcBef>
                <a:spcPct val="0"/>
              </a:spcBef>
            </a:pPr>
            <a:r>
              <a:rPr lang="en-US" sz="2499">
                <a:solidFill>
                  <a:srgbClr val="FFFFFF"/>
                </a:solidFill>
                <a:latin typeface="Open Sans"/>
              </a:rPr>
              <a:t>Get better yield and seamless management</a:t>
            </a:r>
          </a:p>
        </p:txBody>
      </p:sp>
      <p:sp>
        <p:nvSpPr>
          <p:cNvPr name="TextBox 13" id="13"/>
          <p:cNvSpPr txBox="true"/>
          <p:nvPr/>
        </p:nvSpPr>
        <p:spPr>
          <a:xfrm rot="0">
            <a:off x="9853222" y="4635866"/>
            <a:ext cx="1203294" cy="570010"/>
          </a:xfrm>
          <a:prstGeom prst="rect">
            <a:avLst/>
          </a:prstGeom>
        </p:spPr>
        <p:txBody>
          <a:bodyPr anchor="t" rtlCol="false" tIns="0" lIns="0" bIns="0" rIns="0">
            <a:spAutoFit/>
          </a:bodyPr>
          <a:lstStyle/>
          <a:p>
            <a:pPr algn="ctr">
              <a:lnSpc>
                <a:spcPts val="4672"/>
              </a:lnSpc>
              <a:spcBef>
                <a:spcPct val="0"/>
              </a:spcBef>
            </a:pPr>
            <a:r>
              <a:rPr lang="en-US" sz="3337">
                <a:solidFill>
                  <a:srgbClr val="FFFFFF"/>
                </a:solidFill>
                <a:latin typeface="Open Sans Bold"/>
              </a:rPr>
              <a:t>02</a:t>
            </a:r>
          </a:p>
        </p:txBody>
      </p:sp>
      <p:pic>
        <p:nvPicPr>
          <p:cNvPr name="Picture 14" id="1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9731182" y="6860932"/>
            <a:ext cx="1447374" cy="1447374"/>
          </a:xfrm>
          <a:prstGeom prst="rect">
            <a:avLst/>
          </a:prstGeom>
        </p:spPr>
      </p:pic>
      <p:sp>
        <p:nvSpPr>
          <p:cNvPr name="TextBox 15" id="15"/>
          <p:cNvSpPr txBox="true"/>
          <p:nvPr/>
        </p:nvSpPr>
        <p:spPr>
          <a:xfrm rot="0">
            <a:off x="9853222" y="7266277"/>
            <a:ext cx="1203294" cy="570010"/>
          </a:xfrm>
          <a:prstGeom prst="rect">
            <a:avLst/>
          </a:prstGeom>
        </p:spPr>
        <p:txBody>
          <a:bodyPr anchor="t" rtlCol="false" tIns="0" lIns="0" bIns="0" rIns="0">
            <a:spAutoFit/>
          </a:bodyPr>
          <a:lstStyle/>
          <a:p>
            <a:pPr algn="ctr">
              <a:lnSpc>
                <a:spcPts val="4672"/>
              </a:lnSpc>
              <a:spcBef>
                <a:spcPct val="0"/>
              </a:spcBef>
            </a:pPr>
            <a:r>
              <a:rPr lang="en-US" sz="3337">
                <a:solidFill>
                  <a:srgbClr val="FFFFFF"/>
                </a:solidFill>
                <a:latin typeface="Open Sans Bold"/>
              </a:rPr>
              <a:t>04</a:t>
            </a:r>
          </a:p>
        </p:txBody>
      </p:sp>
      <p:sp>
        <p:nvSpPr>
          <p:cNvPr name="TextBox 16" id="16"/>
          <p:cNvSpPr txBox="true"/>
          <p:nvPr/>
        </p:nvSpPr>
        <p:spPr>
          <a:xfrm rot="0">
            <a:off x="3422550" y="1244642"/>
            <a:ext cx="11442900" cy="904845"/>
          </a:xfrm>
          <a:prstGeom prst="rect">
            <a:avLst/>
          </a:prstGeom>
        </p:spPr>
        <p:txBody>
          <a:bodyPr anchor="t" rtlCol="false" tIns="0" lIns="0" bIns="0" rIns="0">
            <a:spAutoFit/>
          </a:bodyPr>
          <a:lstStyle/>
          <a:p>
            <a:pPr algn="ctr">
              <a:lnSpc>
                <a:spcPts val="6720"/>
              </a:lnSpc>
            </a:pPr>
            <a:r>
              <a:rPr lang="en-US" sz="5600">
                <a:solidFill>
                  <a:srgbClr val="FDD54F"/>
                </a:solidFill>
                <a:latin typeface="Poppins Bold"/>
              </a:rPr>
              <a:t>Motivation</a:t>
            </a:r>
          </a:p>
        </p:txBody>
      </p:sp>
      <p:sp>
        <p:nvSpPr>
          <p:cNvPr name="TextBox 17" id="17"/>
          <p:cNvSpPr txBox="true"/>
          <p:nvPr/>
        </p:nvSpPr>
        <p:spPr>
          <a:xfrm rot="0">
            <a:off x="11306141" y="6822832"/>
            <a:ext cx="5123600" cy="1238138"/>
          </a:xfrm>
          <a:prstGeom prst="rect">
            <a:avLst/>
          </a:prstGeom>
        </p:spPr>
        <p:txBody>
          <a:bodyPr anchor="t" rtlCol="false" tIns="0" lIns="0" bIns="0" rIns="0">
            <a:spAutoFit/>
          </a:bodyPr>
          <a:lstStyle/>
          <a:p>
            <a:pPr>
              <a:lnSpc>
                <a:spcPts val="3385"/>
              </a:lnSpc>
            </a:pPr>
            <a:r>
              <a:rPr lang="en-US" sz="2418">
                <a:solidFill>
                  <a:srgbClr val="FFFFFF"/>
                </a:solidFill>
                <a:latin typeface="Open Sans"/>
              </a:rPr>
              <a:t>Adding of fertillizer and irrigating the field in optimum level</a:t>
            </a:r>
          </a:p>
          <a:p>
            <a:pPr>
              <a:lnSpc>
                <a:spcPts val="3385"/>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5671698" y="804797"/>
            <a:ext cx="546184" cy="54618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5848733" y="955025"/>
            <a:ext cx="192115" cy="245728"/>
          </a:xfrm>
          <a:prstGeom prst="rect">
            <a:avLst/>
          </a:prstGeom>
        </p:spPr>
      </p:pic>
      <p:sp>
        <p:nvSpPr>
          <p:cNvPr name="TextBox 4" id="4"/>
          <p:cNvSpPr txBox="true"/>
          <p:nvPr/>
        </p:nvSpPr>
        <p:spPr>
          <a:xfrm rot="0">
            <a:off x="4449781" y="607372"/>
            <a:ext cx="9953266" cy="817209"/>
          </a:xfrm>
          <a:prstGeom prst="rect">
            <a:avLst/>
          </a:prstGeom>
        </p:spPr>
        <p:txBody>
          <a:bodyPr anchor="t" rtlCol="false" tIns="0" lIns="0" bIns="0" rIns="0">
            <a:spAutoFit/>
          </a:bodyPr>
          <a:lstStyle/>
          <a:p>
            <a:pPr algn="ctr">
              <a:lnSpc>
                <a:spcPts val="6402"/>
              </a:lnSpc>
              <a:spcBef>
                <a:spcPct val="0"/>
              </a:spcBef>
            </a:pPr>
            <a:r>
              <a:rPr lang="en-US" sz="4573">
                <a:solidFill>
                  <a:srgbClr val="FFC400"/>
                </a:solidFill>
                <a:latin typeface="Poppins Bold"/>
              </a:rPr>
              <a:t>Literature Survey[1]</a:t>
            </a:r>
          </a:p>
        </p:txBody>
      </p:sp>
      <p:pic>
        <p:nvPicPr>
          <p:cNvPr name="Picture 5" id="5"/>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5400000">
            <a:off x="18026034" y="7328689"/>
            <a:ext cx="2057400" cy="2057400"/>
          </a:xfrm>
          <a:prstGeom prst="rect">
            <a:avLst/>
          </a:prstGeom>
        </p:spPr>
      </p:pic>
      <p:grpSp>
        <p:nvGrpSpPr>
          <p:cNvPr name="Group 6" id="6"/>
          <p:cNvGrpSpPr/>
          <p:nvPr/>
        </p:nvGrpSpPr>
        <p:grpSpPr>
          <a:xfrm rot="0">
            <a:off x="413128" y="3032207"/>
            <a:ext cx="17461745" cy="9449604"/>
            <a:chOff x="0" y="0"/>
            <a:chExt cx="5906812" cy="3196533"/>
          </a:xfrm>
        </p:grpSpPr>
        <p:sp>
          <p:nvSpPr>
            <p:cNvPr name="Freeform 7" id="7"/>
            <p:cNvSpPr/>
            <p:nvPr/>
          </p:nvSpPr>
          <p:spPr>
            <a:xfrm>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E8E9EC">
                <a:alpha val="0"/>
              </a:srgbClr>
            </a:solidFill>
          </p:spPr>
        </p:sp>
      </p:grpSp>
      <p:sp>
        <p:nvSpPr>
          <p:cNvPr name="TextBox 8" id="8"/>
          <p:cNvSpPr txBox="true"/>
          <p:nvPr/>
        </p:nvSpPr>
        <p:spPr>
          <a:xfrm rot="0">
            <a:off x="0" y="4036812"/>
            <a:ext cx="17183459" cy="2032400"/>
          </a:xfrm>
          <a:prstGeom prst="rect">
            <a:avLst/>
          </a:prstGeom>
        </p:spPr>
        <p:txBody>
          <a:bodyPr anchor="t" rtlCol="false" tIns="0" lIns="0" bIns="0" rIns="0">
            <a:spAutoFit/>
          </a:bodyPr>
          <a:lstStyle/>
          <a:p>
            <a:pPr algn="just" marL="615266" indent="-307633" lvl="1">
              <a:lnSpc>
                <a:spcPts val="3989"/>
              </a:lnSpc>
              <a:buFont typeface="Arial"/>
              <a:buChar char="•"/>
            </a:pPr>
            <a:r>
              <a:rPr lang="en-US" sz="2849">
                <a:solidFill>
                  <a:srgbClr val="000000"/>
                </a:solidFill>
                <a:latin typeface="Poppins"/>
              </a:rPr>
              <a:t>The GSM network uses this dual-way communication system to send SMS through the device interface and send information to user through SMS. Relay and LCD circuits are used to alter and display information such as current, devices, voltage and billing, or sudden GUI power outages for customers </a:t>
            </a:r>
          </a:p>
        </p:txBody>
      </p:sp>
      <p:sp>
        <p:nvSpPr>
          <p:cNvPr name="TextBox 9" id="9"/>
          <p:cNvSpPr txBox="true"/>
          <p:nvPr/>
        </p:nvSpPr>
        <p:spPr>
          <a:xfrm rot="0">
            <a:off x="0" y="2159935"/>
            <a:ext cx="17723173" cy="1572416"/>
          </a:xfrm>
          <a:prstGeom prst="rect">
            <a:avLst/>
          </a:prstGeom>
        </p:spPr>
        <p:txBody>
          <a:bodyPr anchor="t" rtlCol="false" tIns="0" lIns="0" bIns="0" rIns="0">
            <a:spAutoFit/>
          </a:bodyPr>
          <a:lstStyle/>
          <a:p>
            <a:pPr algn="just" marL="638422" indent="-319211" lvl="1">
              <a:lnSpc>
                <a:spcPts val="4139"/>
              </a:lnSpc>
              <a:buFont typeface="Arial"/>
              <a:buChar char="•"/>
            </a:pPr>
            <a:r>
              <a:rPr lang="en-US" sz="2957">
                <a:solidFill>
                  <a:srgbClr val="000000"/>
                </a:solidFill>
                <a:latin typeface="Poppins"/>
              </a:rPr>
              <a:t>Intelligent management is must in the modern world, although energy supply systems tend to be </a:t>
            </a:r>
            <a:r>
              <a:rPr lang="en-US" sz="2957">
                <a:solidFill>
                  <a:srgbClr val="000000"/>
                </a:solidFill>
                <a:latin typeface="Poppins"/>
              </a:rPr>
              <a:t>regulated using traditional methods. It also involves workers tracking and collecting consumer data, which leads to human error</a:t>
            </a:r>
          </a:p>
        </p:txBody>
      </p:sp>
      <p:pic>
        <p:nvPicPr>
          <p:cNvPr name="Picture 10" id="10"/>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999288" y="8357389"/>
            <a:ext cx="6304087" cy="6304087"/>
          </a:xfrm>
          <a:prstGeom prst="rect">
            <a:avLst/>
          </a:prstGeom>
        </p:spPr>
      </p:pic>
      <p:sp>
        <p:nvSpPr>
          <p:cNvPr name="TextBox 11" id="11"/>
          <p:cNvSpPr txBox="true"/>
          <p:nvPr/>
        </p:nvSpPr>
        <p:spPr>
          <a:xfrm rot="0">
            <a:off x="97003" y="6420285"/>
            <a:ext cx="17529166" cy="1500306"/>
          </a:xfrm>
          <a:prstGeom prst="rect">
            <a:avLst/>
          </a:prstGeom>
        </p:spPr>
        <p:txBody>
          <a:bodyPr anchor="t" rtlCol="false" tIns="0" lIns="0" bIns="0" rIns="0">
            <a:spAutoFit/>
          </a:bodyPr>
          <a:lstStyle/>
          <a:p>
            <a:pPr algn="just" marL="605187" indent="-302593" lvl="1">
              <a:lnSpc>
                <a:spcPts val="3924"/>
              </a:lnSpc>
              <a:buFont typeface="Arial"/>
              <a:buChar char="•"/>
            </a:pPr>
            <a:r>
              <a:rPr lang="en-US" sz="2803">
                <a:solidFill>
                  <a:srgbClr val="000000"/>
                </a:solidFill>
                <a:latin typeface="Poppins"/>
              </a:rPr>
              <a:t>In the event of a power supply voltage, our </a:t>
            </a:r>
            <a:r>
              <a:rPr lang="en-US" sz="2803">
                <a:solidFill>
                  <a:srgbClr val="000000"/>
                </a:solidFill>
                <a:latin typeface="Poppins"/>
              </a:rPr>
              <a:t>system may also send a warning to the energy supplier and automatically shut down the power supply until the power supply voltage has been corrected.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13128" y="418698"/>
            <a:ext cx="17461745" cy="9449604"/>
            <a:chOff x="0" y="0"/>
            <a:chExt cx="5906812" cy="3196533"/>
          </a:xfrm>
        </p:grpSpPr>
        <p:sp>
          <p:nvSpPr>
            <p:cNvPr name="Freeform 3" id="3"/>
            <p:cNvSpPr/>
            <p:nvPr/>
          </p:nvSpPr>
          <p:spPr>
            <a:xfrm>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2745"/>
              </a:srgbClr>
            </a:solidFill>
          </p:spPr>
        </p:sp>
      </p:grpSp>
      <p:sp>
        <p:nvSpPr>
          <p:cNvPr name="TextBox 4" id="4"/>
          <p:cNvSpPr txBox="true"/>
          <p:nvPr/>
        </p:nvSpPr>
        <p:spPr>
          <a:xfrm rot="0">
            <a:off x="557721" y="4494820"/>
            <a:ext cx="16553050" cy="1690541"/>
          </a:xfrm>
          <a:prstGeom prst="rect">
            <a:avLst/>
          </a:prstGeom>
        </p:spPr>
        <p:txBody>
          <a:bodyPr anchor="t" rtlCol="false" tIns="0" lIns="0" bIns="0" rIns="0">
            <a:spAutoFit/>
          </a:bodyPr>
          <a:lstStyle/>
          <a:p>
            <a:pPr algn="just" marL="688024" indent="-344012" lvl="1">
              <a:lnSpc>
                <a:spcPts val="4461"/>
              </a:lnSpc>
              <a:buFont typeface="Arial"/>
              <a:buChar char="•"/>
            </a:pPr>
            <a:r>
              <a:rPr lang="en-US" sz="3186">
                <a:solidFill>
                  <a:srgbClr val="000000"/>
                </a:solidFill>
                <a:latin typeface="Poppins Bold"/>
              </a:rPr>
              <a:t>The method offers IoT-based smart farm stick that enables farmers to get</a:t>
            </a:r>
          </a:p>
          <a:p>
            <a:pPr algn="just">
              <a:lnSpc>
                <a:spcPts val="4461"/>
              </a:lnSpc>
            </a:pPr>
            <a:r>
              <a:rPr lang="en-US" sz="3186">
                <a:solidFill>
                  <a:srgbClr val="000000"/>
                </a:solidFill>
                <a:latin typeface="Poppins Bold"/>
              </a:rPr>
              <a:t>   </a:t>
            </a:r>
            <a:r>
              <a:rPr lang="en-US" sz="3186">
                <a:solidFill>
                  <a:srgbClr val="000000"/>
                </a:solidFill>
                <a:latin typeface="Poppins Bold"/>
              </a:rPr>
              <a:t>streaming information’s to monitor the environment for smart farming and its    </a:t>
            </a:r>
          </a:p>
          <a:p>
            <a:pPr algn="just">
              <a:lnSpc>
                <a:spcPts val="4461"/>
              </a:lnSpc>
            </a:pPr>
            <a:r>
              <a:rPr lang="en-US" sz="3186">
                <a:solidFill>
                  <a:srgbClr val="000000"/>
                </a:solidFill>
                <a:latin typeface="Poppins Bold"/>
              </a:rPr>
              <a:t>    overall yield and quality                   </a:t>
            </a:r>
          </a:p>
        </p:txBody>
      </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6482261" y="1472501"/>
            <a:ext cx="4932200" cy="170385"/>
          </a:xfrm>
          <a:prstGeom prst="rect">
            <a:avLst/>
          </a:prstGeom>
        </p:spPr>
      </p:pic>
      <p:sp>
        <p:nvSpPr>
          <p:cNvPr name="TextBox 6" id="6"/>
          <p:cNvSpPr txBox="true"/>
          <p:nvPr/>
        </p:nvSpPr>
        <p:spPr>
          <a:xfrm rot="0">
            <a:off x="413128" y="2600804"/>
            <a:ext cx="16087499" cy="1128286"/>
          </a:xfrm>
          <a:prstGeom prst="rect">
            <a:avLst/>
          </a:prstGeom>
        </p:spPr>
        <p:txBody>
          <a:bodyPr anchor="t" rtlCol="false" tIns="0" lIns="0" bIns="0" rIns="0">
            <a:spAutoFit/>
          </a:bodyPr>
          <a:lstStyle/>
          <a:p>
            <a:pPr algn="just" marL="690871" indent="-345435" lvl="1">
              <a:lnSpc>
                <a:spcPts val="4479"/>
              </a:lnSpc>
              <a:buFont typeface="Arial"/>
              <a:buChar char="•"/>
            </a:pPr>
            <a:r>
              <a:rPr lang="en-US" sz="3199">
                <a:solidFill>
                  <a:srgbClr val="000000"/>
                </a:solidFill>
                <a:latin typeface="Poppins Bold"/>
              </a:rPr>
              <a:t>IOT technology has made it digital and interactive and has revolutionized all aspects of human life</a:t>
            </a:r>
          </a:p>
        </p:txBody>
      </p:sp>
      <p:sp>
        <p:nvSpPr>
          <p:cNvPr name="TextBox 7" id="7"/>
          <p:cNvSpPr txBox="true"/>
          <p:nvPr/>
        </p:nvSpPr>
        <p:spPr>
          <a:xfrm rot="0">
            <a:off x="485424" y="7147386"/>
            <a:ext cx="16697643" cy="1128286"/>
          </a:xfrm>
          <a:prstGeom prst="rect">
            <a:avLst/>
          </a:prstGeom>
        </p:spPr>
        <p:txBody>
          <a:bodyPr anchor="t" rtlCol="false" tIns="0" lIns="0" bIns="0" rIns="0">
            <a:spAutoFit/>
          </a:bodyPr>
          <a:lstStyle/>
          <a:p>
            <a:pPr algn="just" marL="690871" indent="-345435" lvl="1">
              <a:lnSpc>
                <a:spcPts val="4479"/>
              </a:lnSpc>
              <a:buFont typeface="Arial"/>
              <a:buChar char="•"/>
            </a:pPr>
            <a:r>
              <a:rPr lang="en-US" sz="3199">
                <a:solidFill>
                  <a:srgbClr val="000000"/>
                </a:solidFill>
                <a:latin typeface="Poppins Bold"/>
              </a:rPr>
              <a:t>The proposed product will be tested with high accuracy to feed data of more than 98% in vibrant </a:t>
            </a:r>
            <a:r>
              <a:rPr lang="en-US" sz="3199">
                <a:solidFill>
                  <a:srgbClr val="000000"/>
                </a:solidFill>
                <a:latin typeface="Poppins Bold"/>
              </a:rPr>
              <a:t>agricultural fields</a:t>
            </a:r>
          </a:p>
        </p:txBody>
      </p:sp>
      <p:sp>
        <p:nvSpPr>
          <p:cNvPr name="TextBox 8" id="8"/>
          <p:cNvSpPr txBox="true"/>
          <p:nvPr/>
        </p:nvSpPr>
        <p:spPr>
          <a:xfrm rot="0">
            <a:off x="4167367" y="626422"/>
            <a:ext cx="9953266" cy="798159"/>
          </a:xfrm>
          <a:prstGeom prst="rect">
            <a:avLst/>
          </a:prstGeom>
        </p:spPr>
        <p:txBody>
          <a:bodyPr anchor="t" rtlCol="false" tIns="0" lIns="0" bIns="0" rIns="0">
            <a:spAutoFit/>
          </a:bodyPr>
          <a:lstStyle/>
          <a:p>
            <a:pPr algn="ctr">
              <a:lnSpc>
                <a:spcPts val="6402"/>
              </a:lnSpc>
              <a:spcBef>
                <a:spcPct val="0"/>
              </a:spcBef>
            </a:pPr>
            <a:r>
              <a:rPr lang="en-US" sz="4573" u="sng">
                <a:solidFill>
                  <a:srgbClr val="FFC400"/>
                </a:solidFill>
                <a:latin typeface="Inter"/>
              </a:rPr>
              <a:t>Literature Survey[2]</a:t>
            </a:r>
          </a:p>
        </p:txBody>
      </p:sp>
      <p:grpSp>
        <p:nvGrpSpPr>
          <p:cNvPr name="Group 9" id="9"/>
          <p:cNvGrpSpPr>
            <a:grpSpLocks noChangeAspect="true"/>
          </p:cNvGrpSpPr>
          <p:nvPr/>
        </p:nvGrpSpPr>
        <p:grpSpPr>
          <a:xfrm rot="0">
            <a:off x="16179074" y="-705055"/>
            <a:ext cx="3391597" cy="3391583"/>
            <a:chOff x="0" y="0"/>
            <a:chExt cx="6350000" cy="6349975"/>
          </a:xfrm>
        </p:grpSpPr>
        <p:sp>
          <p:nvSpPr>
            <p:cNvPr name="Freeform 10" id="10"/>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4962" r="-24962" t="0" b="0"/>
              </a:stretch>
            </a:blipFill>
          </p:spPr>
        </p:sp>
      </p:grpSp>
      <p:pic>
        <p:nvPicPr>
          <p:cNvPr name="Picture 11" id="11"/>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3480121" y="8222877"/>
            <a:ext cx="6304087" cy="6304087"/>
          </a:xfrm>
          <a:prstGeom prst="rect">
            <a:avLst/>
          </a:prstGeom>
        </p:spPr>
      </p:pic>
      <p:pic>
        <p:nvPicPr>
          <p:cNvPr name="Picture 12" id="12"/>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5400000">
            <a:off x="18026034" y="7328689"/>
            <a:ext cx="2057400" cy="2057400"/>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546184" cy="546184"/>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205735" y="1178928"/>
            <a:ext cx="192115" cy="245728"/>
          </a:xfrm>
          <a:prstGeom prst="rect">
            <a:avLst/>
          </a:prstGeom>
        </p:spPr>
      </p:pic>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684411" y="5836970"/>
            <a:ext cx="9942540" cy="9942540"/>
          </a:xfrm>
          <a:prstGeom prst="rect">
            <a:avLst/>
          </a:prstGeom>
        </p:spPr>
      </p:pic>
      <p:sp>
        <p:nvSpPr>
          <p:cNvPr name="TextBox 5" id="5"/>
          <p:cNvSpPr txBox="true"/>
          <p:nvPr/>
        </p:nvSpPr>
        <p:spPr>
          <a:xfrm rot="0">
            <a:off x="1929780" y="698230"/>
            <a:ext cx="9512813" cy="1276321"/>
          </a:xfrm>
          <a:prstGeom prst="rect">
            <a:avLst/>
          </a:prstGeom>
        </p:spPr>
        <p:txBody>
          <a:bodyPr anchor="t" rtlCol="false" tIns="0" lIns="0" bIns="0" rIns="0">
            <a:spAutoFit/>
          </a:bodyPr>
          <a:lstStyle/>
          <a:p>
            <a:pPr>
              <a:lnSpc>
                <a:spcPts val="10499"/>
              </a:lnSpc>
              <a:spcBef>
                <a:spcPct val="0"/>
              </a:spcBef>
            </a:pPr>
            <a:r>
              <a:rPr lang="en-US" sz="7499">
                <a:solidFill>
                  <a:srgbClr val="FFC400"/>
                </a:solidFill>
                <a:latin typeface="Neue Machina Light"/>
              </a:rPr>
              <a:t>Problem</a:t>
            </a:r>
          </a:p>
        </p:txBody>
      </p:sp>
      <p:grpSp>
        <p:nvGrpSpPr>
          <p:cNvPr name="Group 6" id="6"/>
          <p:cNvGrpSpPr>
            <a:grpSpLocks noChangeAspect="true"/>
          </p:cNvGrpSpPr>
          <p:nvPr/>
        </p:nvGrpSpPr>
        <p:grpSpPr>
          <a:xfrm rot="0">
            <a:off x="15322891" y="-120907"/>
            <a:ext cx="3391597" cy="3391583"/>
            <a:chOff x="0" y="0"/>
            <a:chExt cx="6350000" cy="6349975"/>
          </a:xfrm>
        </p:grpSpPr>
        <p:sp>
          <p:nvSpPr>
            <p:cNvPr name="Freeform 7" id="7"/>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25603" r="-25603" t="0" b="0"/>
              </a:stretch>
            </a:blipFill>
          </p:spPr>
        </p:sp>
      </p:grpSp>
      <p:sp>
        <p:nvSpPr>
          <p:cNvPr name="TextBox 8" id="8"/>
          <p:cNvSpPr txBox="true"/>
          <p:nvPr/>
        </p:nvSpPr>
        <p:spPr>
          <a:xfrm rot="0">
            <a:off x="340812" y="2283416"/>
            <a:ext cx="15280254" cy="1447364"/>
          </a:xfrm>
          <a:prstGeom prst="rect">
            <a:avLst/>
          </a:prstGeom>
        </p:spPr>
        <p:txBody>
          <a:bodyPr anchor="t" rtlCol="false" tIns="0" lIns="0" bIns="0" rIns="0">
            <a:spAutoFit/>
          </a:bodyPr>
          <a:lstStyle/>
          <a:p>
            <a:pPr algn="just" marL="893615" indent="-446808" lvl="1">
              <a:lnSpc>
                <a:spcPts val="5794"/>
              </a:lnSpc>
              <a:buFont typeface="Arial"/>
              <a:buChar char="•"/>
            </a:pPr>
            <a:r>
              <a:rPr lang="en-US" sz="4139">
                <a:solidFill>
                  <a:srgbClr val="000000"/>
                </a:solidFill>
                <a:latin typeface="Inter"/>
              </a:rPr>
              <a:t>Humidity and temperature control is the key for suceess in farming</a:t>
            </a:r>
          </a:p>
        </p:txBody>
      </p:sp>
      <p:sp>
        <p:nvSpPr>
          <p:cNvPr name="TextBox 9" id="9"/>
          <p:cNvSpPr txBox="true"/>
          <p:nvPr/>
        </p:nvSpPr>
        <p:spPr>
          <a:xfrm rot="0">
            <a:off x="340812" y="4429787"/>
            <a:ext cx="17622427" cy="2229607"/>
          </a:xfrm>
          <a:prstGeom prst="rect">
            <a:avLst/>
          </a:prstGeom>
        </p:spPr>
        <p:txBody>
          <a:bodyPr anchor="t" rtlCol="false" tIns="0" lIns="0" bIns="0" rIns="0">
            <a:spAutoFit/>
          </a:bodyPr>
          <a:lstStyle/>
          <a:p>
            <a:pPr marL="912974" indent="-456487" lvl="1">
              <a:lnSpc>
                <a:spcPts val="5920"/>
              </a:lnSpc>
              <a:buFont typeface="Arial"/>
              <a:buChar char="•"/>
            </a:pPr>
            <a:r>
              <a:rPr lang="en-US" sz="4228">
                <a:solidFill>
                  <a:srgbClr val="14191A"/>
                </a:solidFill>
                <a:latin typeface="Inter"/>
              </a:rPr>
              <a:t>Improper management of humidity and temprature would affect leaf growth, photosynthesis, pollination, occurrence of diseases and finally economic yield.</a:t>
            </a:r>
          </a:p>
        </p:txBody>
      </p:sp>
      <p:sp>
        <p:nvSpPr>
          <p:cNvPr name="TextBox 10" id="10"/>
          <p:cNvSpPr txBox="true"/>
          <p:nvPr/>
        </p:nvSpPr>
        <p:spPr>
          <a:xfrm rot="0">
            <a:off x="485842" y="7290839"/>
            <a:ext cx="18526820" cy="1384602"/>
          </a:xfrm>
          <a:prstGeom prst="rect">
            <a:avLst/>
          </a:prstGeom>
        </p:spPr>
        <p:txBody>
          <a:bodyPr anchor="t" rtlCol="false" tIns="0" lIns="0" bIns="0" rIns="0">
            <a:spAutoFit/>
          </a:bodyPr>
          <a:lstStyle/>
          <a:p>
            <a:pPr marL="859250" indent="-429625" lvl="1">
              <a:lnSpc>
                <a:spcPts val="5571"/>
              </a:lnSpc>
              <a:buFont typeface="Arial"/>
              <a:buChar char="•"/>
            </a:pPr>
            <a:r>
              <a:rPr lang="en-US" sz="3979">
                <a:solidFill>
                  <a:srgbClr val="000000"/>
                </a:solidFill>
                <a:latin typeface="Inter"/>
              </a:rPr>
              <a:t>In Traditional agriculture methods  weather forecasting and  rain detection is not possible</a:t>
            </a:r>
          </a:p>
        </p:txBody>
      </p:sp>
      <p:pic>
        <p:nvPicPr>
          <p:cNvPr name="Picture 11" id="11"/>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929780" y="1684503"/>
            <a:ext cx="4723318" cy="163169"/>
          </a:xfrm>
          <a:prstGeom prst="rect">
            <a:avLst/>
          </a:prstGeom>
        </p:spPr>
      </p:pic>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645274" y="2097295"/>
            <a:ext cx="6304087" cy="6304087"/>
          </a:xfrm>
          <a:prstGeom prst="rect">
            <a:avLst/>
          </a:prstGeom>
        </p:spPr>
      </p:pic>
      <p:grpSp>
        <p:nvGrpSpPr>
          <p:cNvPr name="Group 3" id="3"/>
          <p:cNvGrpSpPr/>
          <p:nvPr/>
        </p:nvGrpSpPr>
        <p:grpSpPr>
          <a:xfrm rot="0">
            <a:off x="432178" y="0"/>
            <a:ext cx="17461745" cy="9449604"/>
            <a:chOff x="0" y="0"/>
            <a:chExt cx="5906812" cy="3196533"/>
          </a:xfrm>
        </p:grpSpPr>
        <p:sp>
          <p:nvSpPr>
            <p:cNvPr name="Freeform 4" id="4"/>
            <p:cNvSpPr/>
            <p:nvPr/>
          </p:nvSpPr>
          <p:spPr>
            <a:xfrm>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0"/>
              </a:srgbClr>
            </a:solidFill>
          </p:spPr>
        </p:sp>
      </p:grpSp>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605880" y="1144468"/>
            <a:ext cx="546184" cy="546184"/>
          </a:xfrm>
          <a:prstGeom prst="rect">
            <a:avLst/>
          </a:prstGeom>
        </p:spPr>
      </p:pic>
      <p:pic>
        <p:nvPicPr>
          <p:cNvPr name="Picture 6" id="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85888" y="1226936"/>
            <a:ext cx="186169" cy="238123"/>
          </a:xfrm>
          <a:prstGeom prst="rect">
            <a:avLst/>
          </a:prstGeom>
        </p:spPr>
      </p:pic>
      <p:sp>
        <p:nvSpPr>
          <p:cNvPr name="TextBox 7" id="7"/>
          <p:cNvSpPr txBox="true"/>
          <p:nvPr/>
        </p:nvSpPr>
        <p:spPr>
          <a:xfrm rot="0">
            <a:off x="1028700" y="914400"/>
            <a:ext cx="7211307" cy="987018"/>
          </a:xfrm>
          <a:prstGeom prst="rect">
            <a:avLst/>
          </a:prstGeom>
        </p:spPr>
        <p:txBody>
          <a:bodyPr anchor="t" rtlCol="false" tIns="0" lIns="0" bIns="0" rIns="0">
            <a:spAutoFit/>
          </a:bodyPr>
          <a:lstStyle/>
          <a:p>
            <a:pPr>
              <a:lnSpc>
                <a:spcPts val="8018"/>
              </a:lnSpc>
              <a:spcBef>
                <a:spcPct val="0"/>
              </a:spcBef>
            </a:pPr>
            <a:r>
              <a:rPr lang="en-US" sz="5727">
                <a:solidFill>
                  <a:srgbClr val="F3BE66"/>
                </a:solidFill>
                <a:latin typeface="Inter Bold"/>
              </a:rPr>
              <a:t> Proposed Method</a:t>
            </a:r>
          </a:p>
        </p:txBody>
      </p:sp>
      <p:sp>
        <p:nvSpPr>
          <p:cNvPr name="TextBox 8" id="8"/>
          <p:cNvSpPr txBox="true"/>
          <p:nvPr/>
        </p:nvSpPr>
        <p:spPr>
          <a:xfrm rot="0">
            <a:off x="413128" y="2693258"/>
            <a:ext cx="17523991" cy="1835834"/>
          </a:xfrm>
          <a:prstGeom prst="rect">
            <a:avLst/>
          </a:prstGeom>
        </p:spPr>
        <p:txBody>
          <a:bodyPr anchor="t" rtlCol="false" tIns="0" lIns="0" bIns="0" rIns="0">
            <a:spAutoFit/>
          </a:bodyPr>
          <a:lstStyle/>
          <a:p>
            <a:pPr marL="749073" indent="-374537" lvl="1">
              <a:lnSpc>
                <a:spcPts val="4857"/>
              </a:lnSpc>
              <a:buFont typeface="Arial"/>
              <a:buChar char="•"/>
            </a:pPr>
            <a:r>
              <a:rPr lang="en-US" sz="3469">
                <a:solidFill>
                  <a:srgbClr val="FFFFFF"/>
                </a:solidFill>
                <a:latin typeface="Canva Sans"/>
              </a:rPr>
              <a:t>The purpose of this article is to  propose a new agriculture  smart IoT device to help farmers to collect live environmental </a:t>
            </a:r>
            <a:r>
              <a:rPr lang="en-US" sz="3469">
                <a:solidFill>
                  <a:srgbClr val="FFFFFF"/>
                </a:solidFill>
                <a:latin typeface="Canva Sans"/>
              </a:rPr>
              <a:t>data(temperature, soil moisture) to monitor smart agriculture and increase overall yield</a:t>
            </a:r>
          </a:p>
        </p:txBody>
      </p:sp>
      <p:sp>
        <p:nvSpPr>
          <p:cNvPr name="TextBox 9" id="9"/>
          <p:cNvSpPr txBox="true"/>
          <p:nvPr/>
        </p:nvSpPr>
        <p:spPr>
          <a:xfrm rot="0">
            <a:off x="198696" y="5330457"/>
            <a:ext cx="18089304" cy="1799560"/>
          </a:xfrm>
          <a:prstGeom prst="rect">
            <a:avLst/>
          </a:prstGeom>
        </p:spPr>
        <p:txBody>
          <a:bodyPr anchor="t" rtlCol="false" tIns="0" lIns="0" bIns="0" rIns="0">
            <a:spAutoFit/>
          </a:bodyPr>
          <a:lstStyle/>
          <a:p>
            <a:pPr algn="l" marL="734059" indent="-367030" lvl="1">
              <a:lnSpc>
                <a:spcPts val="4759"/>
              </a:lnSpc>
              <a:buFont typeface="Arial"/>
              <a:buChar char="•"/>
            </a:pPr>
            <a:r>
              <a:rPr lang="en-US" sz="3399">
                <a:solidFill>
                  <a:srgbClr val="FFFFFF"/>
                </a:solidFill>
                <a:latin typeface="Canva Sans"/>
              </a:rPr>
              <a:t>The Smart Farming Stick dependent on IoT contains the ESP8266 soil temperature and </a:t>
            </a:r>
            <a:r>
              <a:rPr lang="en-US" sz="3399">
                <a:solidFill>
                  <a:srgbClr val="FFFFFF"/>
                </a:solidFill>
                <a:latin typeface="Canva Sans"/>
              </a:rPr>
              <a:t>moistness checking framework and moves information to the cloud through the ESP8266 Wi-Fi module to thinkspeak</a:t>
            </a:r>
          </a:p>
        </p:txBody>
      </p:sp>
      <p:sp>
        <p:nvSpPr>
          <p:cNvPr name="TextBox 10" id="10"/>
          <p:cNvSpPr txBox="true"/>
          <p:nvPr/>
        </p:nvSpPr>
        <p:spPr>
          <a:xfrm rot="0">
            <a:off x="99348" y="7458740"/>
            <a:ext cx="18089304" cy="1199495"/>
          </a:xfrm>
          <a:prstGeom prst="rect">
            <a:avLst/>
          </a:prstGeom>
        </p:spPr>
        <p:txBody>
          <a:bodyPr anchor="t" rtlCol="false" tIns="0" lIns="0" bIns="0" rIns="0">
            <a:spAutoFit/>
          </a:bodyPr>
          <a:lstStyle/>
          <a:p>
            <a:pPr algn="l" marL="734059" indent="-367030" lvl="1">
              <a:lnSpc>
                <a:spcPts val="4759"/>
              </a:lnSpc>
              <a:buFont typeface="Arial"/>
              <a:buChar char="•"/>
            </a:pPr>
            <a:r>
              <a:rPr lang="en-US" sz="3399">
                <a:solidFill>
                  <a:srgbClr val="FFFFFF"/>
                </a:solidFill>
                <a:latin typeface="Canva Sans"/>
              </a:rPr>
              <a:t>This IoT device </a:t>
            </a:r>
            <a:r>
              <a:rPr lang="en-US" sz="3399">
                <a:solidFill>
                  <a:srgbClr val="FFFFFF"/>
                </a:solidFill>
                <a:latin typeface="Canva Sans"/>
              </a:rPr>
              <a:t>computes 3 qualities: environment, soil moisture.This would also take into  weather,rain update,live crop analysics into consideration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645274" y="2097295"/>
            <a:ext cx="6304087" cy="6304087"/>
          </a:xfrm>
          <a:prstGeom prst="rect">
            <a:avLst/>
          </a:prstGeom>
        </p:spPr>
      </p:pic>
      <p:grpSp>
        <p:nvGrpSpPr>
          <p:cNvPr name="Group 3" id="3"/>
          <p:cNvGrpSpPr/>
          <p:nvPr/>
        </p:nvGrpSpPr>
        <p:grpSpPr>
          <a:xfrm rot="0">
            <a:off x="413128" y="0"/>
            <a:ext cx="17461745" cy="9449604"/>
            <a:chOff x="0" y="0"/>
            <a:chExt cx="5906812" cy="3196533"/>
          </a:xfrm>
        </p:grpSpPr>
        <p:sp>
          <p:nvSpPr>
            <p:cNvPr name="Freeform 4" id="4"/>
            <p:cNvSpPr/>
            <p:nvPr/>
          </p:nvSpPr>
          <p:spPr>
            <a:xfrm>
              <a:off x="0" y="0"/>
              <a:ext cx="5906812" cy="3196533"/>
            </a:xfrm>
            <a:custGeom>
              <a:avLst/>
              <a:gdLst/>
              <a:ahLst/>
              <a:cxnLst/>
              <a:rect r="r" b="b" t="t" l="l"/>
              <a:pathLst>
                <a:path h="3196533" w="5906812">
                  <a:moveTo>
                    <a:pt x="5782352" y="3196533"/>
                  </a:moveTo>
                  <a:lnTo>
                    <a:pt x="124460" y="3196533"/>
                  </a:lnTo>
                  <a:cubicBezTo>
                    <a:pt x="55880" y="3196533"/>
                    <a:pt x="0" y="3140653"/>
                    <a:pt x="0" y="3072073"/>
                  </a:cubicBezTo>
                  <a:lnTo>
                    <a:pt x="0" y="124460"/>
                  </a:lnTo>
                  <a:cubicBezTo>
                    <a:pt x="0" y="55880"/>
                    <a:pt x="55880" y="0"/>
                    <a:pt x="124460" y="0"/>
                  </a:cubicBezTo>
                  <a:lnTo>
                    <a:pt x="5782352" y="0"/>
                  </a:lnTo>
                  <a:cubicBezTo>
                    <a:pt x="5850932" y="0"/>
                    <a:pt x="5906812" y="55880"/>
                    <a:pt x="5906812" y="124460"/>
                  </a:cubicBezTo>
                  <a:lnTo>
                    <a:pt x="5906812" y="3072073"/>
                  </a:lnTo>
                  <a:cubicBezTo>
                    <a:pt x="5906812" y="3140653"/>
                    <a:pt x="5850932" y="3196533"/>
                    <a:pt x="5782352" y="3196533"/>
                  </a:cubicBezTo>
                  <a:close/>
                </a:path>
              </a:pathLst>
            </a:custGeom>
            <a:solidFill>
              <a:srgbClr val="FFFFFF">
                <a:alpha val="0"/>
              </a:srgbClr>
            </a:solidFill>
          </p:spPr>
        </p:sp>
      </p:grpSp>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605880" y="1144468"/>
            <a:ext cx="546184" cy="546184"/>
          </a:xfrm>
          <a:prstGeom prst="rect">
            <a:avLst/>
          </a:prstGeom>
        </p:spPr>
      </p:pic>
      <p:pic>
        <p:nvPicPr>
          <p:cNvPr name="Picture 6" id="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85888" y="1226936"/>
            <a:ext cx="186169" cy="238123"/>
          </a:xfrm>
          <a:prstGeom prst="rect">
            <a:avLst/>
          </a:prstGeom>
        </p:spPr>
      </p:pic>
      <p:sp>
        <p:nvSpPr>
          <p:cNvPr name="TextBox 7" id="7"/>
          <p:cNvSpPr txBox="true"/>
          <p:nvPr/>
        </p:nvSpPr>
        <p:spPr>
          <a:xfrm rot="0">
            <a:off x="1028700" y="914400"/>
            <a:ext cx="7211307" cy="987018"/>
          </a:xfrm>
          <a:prstGeom prst="rect">
            <a:avLst/>
          </a:prstGeom>
        </p:spPr>
        <p:txBody>
          <a:bodyPr anchor="t" rtlCol="false" tIns="0" lIns="0" bIns="0" rIns="0">
            <a:spAutoFit/>
          </a:bodyPr>
          <a:lstStyle/>
          <a:p>
            <a:pPr>
              <a:lnSpc>
                <a:spcPts val="8018"/>
              </a:lnSpc>
              <a:spcBef>
                <a:spcPct val="0"/>
              </a:spcBef>
            </a:pPr>
            <a:r>
              <a:rPr lang="en-US" sz="5727">
                <a:solidFill>
                  <a:srgbClr val="F3BE66"/>
                </a:solidFill>
                <a:latin typeface="Inter Bold"/>
              </a:rPr>
              <a:t> Proposed Method</a:t>
            </a:r>
          </a:p>
        </p:txBody>
      </p:sp>
      <p:sp>
        <p:nvSpPr>
          <p:cNvPr name="TextBox 8" id="8"/>
          <p:cNvSpPr txBox="true"/>
          <p:nvPr/>
        </p:nvSpPr>
        <p:spPr>
          <a:xfrm rot="0">
            <a:off x="-214432" y="3349253"/>
            <a:ext cx="18089304" cy="1199495"/>
          </a:xfrm>
          <a:prstGeom prst="rect">
            <a:avLst/>
          </a:prstGeom>
        </p:spPr>
        <p:txBody>
          <a:bodyPr anchor="t" rtlCol="false" tIns="0" lIns="0" bIns="0" rIns="0">
            <a:spAutoFit/>
          </a:bodyPr>
          <a:lstStyle/>
          <a:p>
            <a:pPr algn="l" marL="734059" indent="-367030" lvl="1">
              <a:lnSpc>
                <a:spcPts val="4759"/>
              </a:lnSpc>
              <a:buFont typeface="Arial"/>
              <a:buChar char="•"/>
            </a:pPr>
            <a:r>
              <a:rPr lang="en-US" sz="3399">
                <a:solidFill>
                  <a:srgbClr val="FFFFFF"/>
                </a:solidFill>
                <a:latin typeface="Canva Sans"/>
              </a:rPr>
              <a:t>Considering three input constrains of soil moisture ,temprature ,weather updates and  present condition of crop fertilizers and irrigation pattern is formulated</a:t>
            </a:r>
          </a:p>
        </p:txBody>
      </p:sp>
      <p:sp>
        <p:nvSpPr>
          <p:cNvPr name="TextBox 9" id="9"/>
          <p:cNvSpPr txBox="true"/>
          <p:nvPr/>
        </p:nvSpPr>
        <p:spPr>
          <a:xfrm rot="0">
            <a:off x="99348" y="5996583"/>
            <a:ext cx="18089304" cy="1199495"/>
          </a:xfrm>
          <a:prstGeom prst="rect">
            <a:avLst/>
          </a:prstGeom>
        </p:spPr>
        <p:txBody>
          <a:bodyPr anchor="t" rtlCol="false" tIns="0" lIns="0" bIns="0" rIns="0">
            <a:spAutoFit/>
          </a:bodyPr>
          <a:lstStyle/>
          <a:p>
            <a:pPr algn="l" marL="734059" indent="-367030" lvl="1">
              <a:lnSpc>
                <a:spcPts val="4759"/>
              </a:lnSpc>
              <a:buFont typeface="Arial"/>
              <a:buChar char="•"/>
            </a:pPr>
            <a:r>
              <a:rPr lang="en-US" sz="3399">
                <a:solidFill>
                  <a:srgbClr val="FFFFFF"/>
                </a:solidFill>
                <a:latin typeface="Canva Sans"/>
              </a:rPr>
              <a:t>This would act as a survalience system during night time and analyse the live crop during the morning time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892252" y="485361"/>
            <a:ext cx="964306" cy="964306"/>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73190" y="2426492"/>
            <a:ext cx="1447374" cy="1447374"/>
          </a:xfrm>
          <a:prstGeom prst="rect">
            <a:avLst/>
          </a:prstGeom>
        </p:spPr>
      </p:pic>
      <p:sp>
        <p:nvSpPr>
          <p:cNvPr name="TextBox 4" id="4"/>
          <p:cNvSpPr txBox="true"/>
          <p:nvPr/>
        </p:nvSpPr>
        <p:spPr>
          <a:xfrm rot="0">
            <a:off x="1695230" y="2831836"/>
            <a:ext cx="1203294" cy="570010"/>
          </a:xfrm>
          <a:prstGeom prst="rect">
            <a:avLst/>
          </a:prstGeom>
        </p:spPr>
        <p:txBody>
          <a:bodyPr anchor="t" rtlCol="false" tIns="0" lIns="0" bIns="0" rIns="0">
            <a:spAutoFit/>
          </a:bodyPr>
          <a:lstStyle/>
          <a:p>
            <a:pPr algn="ctr">
              <a:lnSpc>
                <a:spcPts val="4672"/>
              </a:lnSpc>
              <a:spcBef>
                <a:spcPct val="0"/>
              </a:spcBef>
            </a:pPr>
            <a:r>
              <a:rPr lang="en-US" sz="3337">
                <a:solidFill>
                  <a:srgbClr val="FFFFFF"/>
                </a:solidFill>
                <a:latin typeface="Open Sans Bold"/>
              </a:rPr>
              <a:t>01</a:t>
            </a:r>
          </a:p>
        </p:txBody>
      </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95230" y="7364267"/>
            <a:ext cx="1447374" cy="1447374"/>
          </a:xfrm>
          <a:prstGeom prst="rect">
            <a:avLst/>
          </a:prstGeom>
        </p:spPr>
      </p:pic>
      <p:sp>
        <p:nvSpPr>
          <p:cNvPr name="TextBox 6" id="6"/>
          <p:cNvSpPr txBox="true"/>
          <p:nvPr/>
        </p:nvSpPr>
        <p:spPr>
          <a:xfrm rot="0">
            <a:off x="1817270" y="7769612"/>
            <a:ext cx="1203294" cy="570010"/>
          </a:xfrm>
          <a:prstGeom prst="rect">
            <a:avLst/>
          </a:prstGeom>
        </p:spPr>
        <p:txBody>
          <a:bodyPr anchor="t" rtlCol="false" tIns="0" lIns="0" bIns="0" rIns="0">
            <a:spAutoFit/>
          </a:bodyPr>
          <a:lstStyle/>
          <a:p>
            <a:pPr algn="ctr">
              <a:lnSpc>
                <a:spcPts val="4672"/>
              </a:lnSpc>
              <a:spcBef>
                <a:spcPct val="0"/>
              </a:spcBef>
            </a:pPr>
            <a:r>
              <a:rPr lang="en-US" sz="3337">
                <a:solidFill>
                  <a:srgbClr val="FFFFFF"/>
                </a:solidFill>
                <a:latin typeface="Open Sans Bold"/>
              </a:rPr>
              <a:t>03</a:t>
            </a:r>
          </a:p>
        </p:txBody>
      </p:sp>
      <p:sp>
        <p:nvSpPr>
          <p:cNvPr name="TextBox 7" id="7"/>
          <p:cNvSpPr txBox="true"/>
          <p:nvPr/>
        </p:nvSpPr>
        <p:spPr>
          <a:xfrm rot="0">
            <a:off x="3042655" y="5213306"/>
            <a:ext cx="4873500" cy="422231"/>
          </a:xfrm>
          <a:prstGeom prst="rect">
            <a:avLst/>
          </a:prstGeom>
        </p:spPr>
        <p:txBody>
          <a:bodyPr anchor="t" rtlCol="false" tIns="0" lIns="0" bIns="0" rIns="0">
            <a:spAutoFit/>
          </a:bodyPr>
          <a:lstStyle/>
          <a:p>
            <a:pPr>
              <a:lnSpc>
                <a:spcPts val="3499"/>
              </a:lnSpc>
              <a:spcBef>
                <a:spcPct val="0"/>
              </a:spcBef>
            </a:pPr>
            <a:r>
              <a:rPr lang="en-US" sz="2499">
                <a:solidFill>
                  <a:srgbClr val="F66E1A"/>
                </a:solidFill>
                <a:latin typeface="Open Sans Bold"/>
              </a:rPr>
              <a:t> </a:t>
            </a:r>
            <a:r>
              <a:rPr lang="en-US" sz="2499">
                <a:solidFill>
                  <a:srgbClr val="F66E1A"/>
                </a:solidFill>
                <a:latin typeface="Open Sans Bold"/>
              </a:rPr>
              <a:t>ds18b20 temperature sensor</a:t>
            </a:r>
          </a:p>
        </p:txBody>
      </p:sp>
      <p:pic>
        <p:nvPicPr>
          <p:cNvPr name="Picture 8" id="8"/>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95280" y="4895379"/>
            <a:ext cx="1447374" cy="1447374"/>
          </a:xfrm>
          <a:prstGeom prst="rect">
            <a:avLst/>
          </a:prstGeom>
        </p:spPr>
      </p:pic>
      <p:sp>
        <p:nvSpPr>
          <p:cNvPr name="TextBox 9" id="9"/>
          <p:cNvSpPr txBox="true"/>
          <p:nvPr/>
        </p:nvSpPr>
        <p:spPr>
          <a:xfrm rot="0">
            <a:off x="1817270" y="5184212"/>
            <a:ext cx="1203294" cy="570010"/>
          </a:xfrm>
          <a:prstGeom prst="rect">
            <a:avLst/>
          </a:prstGeom>
        </p:spPr>
        <p:txBody>
          <a:bodyPr anchor="t" rtlCol="false" tIns="0" lIns="0" bIns="0" rIns="0">
            <a:spAutoFit/>
          </a:bodyPr>
          <a:lstStyle/>
          <a:p>
            <a:pPr algn="ctr">
              <a:lnSpc>
                <a:spcPts val="4672"/>
              </a:lnSpc>
              <a:spcBef>
                <a:spcPct val="0"/>
              </a:spcBef>
            </a:pPr>
            <a:r>
              <a:rPr lang="en-US" sz="3337">
                <a:solidFill>
                  <a:srgbClr val="FFFFFF"/>
                </a:solidFill>
                <a:latin typeface="Open Sans Bold"/>
              </a:rPr>
              <a:t>02</a:t>
            </a:r>
          </a:p>
        </p:txBody>
      </p:sp>
      <p:sp>
        <p:nvSpPr>
          <p:cNvPr name="TextBox 10" id="10"/>
          <p:cNvSpPr txBox="true"/>
          <p:nvPr/>
        </p:nvSpPr>
        <p:spPr>
          <a:xfrm rot="0">
            <a:off x="3183593" y="2841361"/>
            <a:ext cx="4873500" cy="464821"/>
          </a:xfrm>
          <a:prstGeom prst="rect">
            <a:avLst/>
          </a:prstGeom>
        </p:spPr>
        <p:txBody>
          <a:bodyPr anchor="t" rtlCol="false" tIns="0" lIns="0" bIns="0" rIns="0">
            <a:spAutoFit/>
          </a:bodyPr>
          <a:lstStyle/>
          <a:p>
            <a:pPr>
              <a:lnSpc>
                <a:spcPts val="3779"/>
              </a:lnSpc>
              <a:spcBef>
                <a:spcPct val="0"/>
              </a:spcBef>
            </a:pPr>
            <a:r>
              <a:rPr lang="en-US" sz="2699">
                <a:solidFill>
                  <a:srgbClr val="F66E1A"/>
                </a:solidFill>
                <a:latin typeface="Open Sans Bold"/>
              </a:rPr>
              <a:t>ESP 32 module</a:t>
            </a:r>
          </a:p>
        </p:txBody>
      </p:sp>
      <p:sp>
        <p:nvSpPr>
          <p:cNvPr name="TextBox 11" id="11"/>
          <p:cNvSpPr txBox="true"/>
          <p:nvPr/>
        </p:nvSpPr>
        <p:spPr>
          <a:xfrm rot="0">
            <a:off x="3723181" y="421082"/>
            <a:ext cx="10841639" cy="1028585"/>
          </a:xfrm>
          <a:prstGeom prst="rect">
            <a:avLst/>
          </a:prstGeom>
        </p:spPr>
        <p:txBody>
          <a:bodyPr anchor="t" rtlCol="false" tIns="0" lIns="0" bIns="0" rIns="0">
            <a:spAutoFit/>
          </a:bodyPr>
          <a:lstStyle/>
          <a:p>
            <a:pPr algn="ctr">
              <a:lnSpc>
                <a:spcPts val="8400"/>
              </a:lnSpc>
              <a:spcBef>
                <a:spcPct val="0"/>
              </a:spcBef>
            </a:pPr>
            <a:r>
              <a:rPr lang="en-US" sz="6000">
                <a:solidFill>
                  <a:srgbClr val="FFC400"/>
                </a:solidFill>
                <a:latin typeface="Garet Book"/>
              </a:rPr>
              <a:t>PROPOSED </a:t>
            </a:r>
            <a:r>
              <a:rPr lang="en-US" sz="6000">
                <a:solidFill>
                  <a:srgbClr val="FFC400"/>
                </a:solidFill>
                <a:latin typeface="Garet Book"/>
              </a:rPr>
              <a:t>DESIGN</a:t>
            </a:r>
          </a:p>
        </p:txBody>
      </p:sp>
      <p:pic>
        <p:nvPicPr>
          <p:cNvPr name="Picture 12" id="12"/>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3984871" y="559332"/>
            <a:ext cx="638249" cy="816365"/>
          </a:xfrm>
          <a:prstGeom prst="rect">
            <a:avLst/>
          </a:prstGeom>
        </p:spPr>
      </p:pic>
      <p:pic>
        <p:nvPicPr>
          <p:cNvPr name="Picture 13" id="13"/>
          <p:cNvPicPr>
            <a:picLocks noChangeAspect="true"/>
          </p:cNvPicPr>
          <p:nvPr/>
        </p:nvPicPr>
        <p:blipFill>
          <a:blip r:embed="rId6"/>
          <a:srcRect l="0" t="13870" r="0" b="13870"/>
          <a:stretch>
            <a:fillRect/>
          </a:stretch>
        </p:blipFill>
        <p:spPr>
          <a:xfrm flipH="false" flipV="false" rot="0">
            <a:off x="7747292" y="2167278"/>
            <a:ext cx="10345500" cy="7475513"/>
          </a:xfrm>
          <a:prstGeom prst="rect">
            <a:avLst/>
          </a:prstGeom>
        </p:spPr>
      </p:pic>
      <p:sp>
        <p:nvSpPr>
          <p:cNvPr name="TextBox 14" id="14"/>
          <p:cNvSpPr txBox="true"/>
          <p:nvPr/>
        </p:nvSpPr>
        <p:spPr>
          <a:xfrm rot="0">
            <a:off x="3183593" y="7788662"/>
            <a:ext cx="4873500" cy="422231"/>
          </a:xfrm>
          <a:prstGeom prst="rect">
            <a:avLst/>
          </a:prstGeom>
        </p:spPr>
        <p:txBody>
          <a:bodyPr anchor="t" rtlCol="false" tIns="0" lIns="0" bIns="0" rIns="0">
            <a:spAutoFit/>
          </a:bodyPr>
          <a:lstStyle/>
          <a:p>
            <a:pPr>
              <a:lnSpc>
                <a:spcPts val="3499"/>
              </a:lnSpc>
              <a:spcBef>
                <a:spcPct val="0"/>
              </a:spcBef>
            </a:pPr>
            <a:r>
              <a:rPr lang="en-US" sz="2499">
                <a:solidFill>
                  <a:srgbClr val="F66E1A"/>
                </a:solidFill>
                <a:latin typeface="Open Sans Bold"/>
              </a:rPr>
              <a:t>ESP8266 Wi-Fi</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DAFOYyKtGs4</dc:identifier>
  <dcterms:modified xsi:type="dcterms:W3CDTF">2011-08-01T06:04:30Z</dcterms:modified>
  <cp:revision>1</cp:revision>
  <dc:title>Your paragraph text</dc:title>
</cp:coreProperties>
</file>

<file path=docProps/thumbnail.jpeg>
</file>